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59" r:id="rId4"/>
    <p:sldId id="283" r:id="rId5"/>
    <p:sldId id="282" r:id="rId6"/>
    <p:sldId id="281" r:id="rId7"/>
    <p:sldId id="280" r:id="rId8"/>
    <p:sldId id="279" r:id="rId9"/>
    <p:sldId id="261" r:id="rId10"/>
    <p:sldId id="287" r:id="rId11"/>
    <p:sldId id="278" r:id="rId12"/>
    <p:sldId id="277" r:id="rId13"/>
    <p:sldId id="276" r:id="rId14"/>
    <p:sldId id="301" r:id="rId15"/>
    <p:sldId id="300" r:id="rId16"/>
    <p:sldId id="288" r:id="rId17"/>
    <p:sldId id="289" r:id="rId18"/>
    <p:sldId id="275" r:id="rId19"/>
    <p:sldId id="274" r:id="rId20"/>
    <p:sldId id="292" r:id="rId21"/>
    <p:sldId id="296" r:id="rId22"/>
    <p:sldId id="293" r:id="rId23"/>
    <p:sldId id="297" r:id="rId24"/>
    <p:sldId id="295" r:id="rId25"/>
    <p:sldId id="291" r:id="rId26"/>
    <p:sldId id="298" r:id="rId27"/>
    <p:sldId id="2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735"/>
    <a:srgbClr val="2EAF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6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66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22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10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80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59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10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08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2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23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97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10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0D489-1F95-43B7-87A8-135C27187017}" type="datetimeFigureOut">
              <a:rPr lang="en-GB" smtClean="0"/>
              <a:pPr/>
              <a:t>28/10/2018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65E1F-9CD8-4466-803B-BF979B5B8E8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36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ignacio-boixo-b449911a/?originalSubdomain=es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Javier.Mora@xbrl.org.es" TargetMode="External"/><Relationship Id="rId2" Type="http://schemas.openxmlformats.org/officeDocument/2006/relationships/hyperlink" Target="https://www.comillas.edu/en/comillas-news/14166-comillas-albergara-el-primer-laboratorio-de-investigacion-blockchain-en-espana-2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inkedin.com/in/javiermoragonzalbez" TargetMode="External"/><Relationship Id="rId5" Type="http://schemas.openxmlformats.org/officeDocument/2006/relationships/hyperlink" Target="mailto:jesus@alastria.io" TargetMode="External"/><Relationship Id="rId4" Type="http://schemas.openxmlformats.org/officeDocument/2006/relationships/hyperlink" Target="https://www.linkedin.com/in/jesus-ruiz-martinez/" TargetMode="External"/><Relationship Id="rId9" Type="http://schemas.openxmlformats.org/officeDocument/2006/relationships/hyperlink" Target="mailto:ignacio@boixo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comillas.edu/en/comillas-news/14166-comillas-albergara-el-primer-laboratorio-de-investigacion-blockchain-en-espana-2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openfiling.info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CuadroTexto"/>
          <p:cNvSpPr txBox="1"/>
          <p:nvPr/>
        </p:nvSpPr>
        <p:spPr>
          <a:xfrm>
            <a:off x="31235" y="457200"/>
            <a:ext cx="12169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/>
              <a:t>XBRLchain</a:t>
            </a:r>
            <a:r>
              <a:rPr lang="en-US" sz="5400" b="1" dirty="0" smtClean="0"/>
              <a:t> webinar. 2018-10-29 </a:t>
            </a:r>
            <a:r>
              <a:rPr lang="en-US" sz="5400" b="1" dirty="0" smtClean="0"/>
              <a:t>15:00 CET</a:t>
            </a:r>
            <a:endParaRPr lang="en-US" sz="5400" b="1" dirty="0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8550275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Kindly hosted by the </a:t>
            </a: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1155CC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Blockchain Lab Webinars and events</a:t>
            </a: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, University of Comillas. Spain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s-ES" sz="114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9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9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2" name="AutoShape 2" descr="image.png"/>
          <p:cNvSpPr>
            <a:spLocks noChangeAspect="1" noChangeArrowheads="1"/>
          </p:cNvSpPr>
          <p:nvPr/>
        </p:nvSpPr>
        <p:spPr bwMode="auto">
          <a:xfrm>
            <a:off x="123825" y="-152400"/>
            <a:ext cx="2743200" cy="1819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964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7152" y="2800350"/>
            <a:ext cx="60960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2429904" y="6260971"/>
            <a:ext cx="7372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Kindly hosted by the </a:t>
            </a:r>
            <a:r>
              <a:rPr lang="en-US" sz="2400" i="1" dirty="0" err="1" smtClean="0">
                <a:hlinkClick r:id="rId2"/>
              </a:rPr>
              <a:t>Blockchain</a:t>
            </a:r>
            <a:r>
              <a:rPr lang="en-US" sz="2400" i="1" dirty="0" smtClean="0">
                <a:hlinkClick r:id="rId2"/>
              </a:rPr>
              <a:t> Lab </a:t>
            </a:r>
            <a:r>
              <a:rPr lang="en-US" sz="2400" i="1" dirty="0" smtClean="0">
                <a:hlinkClick r:id="rId2"/>
              </a:rPr>
              <a:t>- Webinars </a:t>
            </a:r>
            <a:r>
              <a:rPr lang="en-US" sz="2400" i="1" dirty="0" smtClean="0">
                <a:hlinkClick r:id="rId2"/>
              </a:rPr>
              <a:t>and </a:t>
            </a:r>
            <a:r>
              <a:rPr lang="en-US" sz="2400" i="1" dirty="0">
                <a:hlinkClick r:id="rId2"/>
              </a:rPr>
              <a:t>E</a:t>
            </a:r>
            <a:r>
              <a:rPr lang="en-US" sz="2400" i="1" dirty="0" smtClean="0">
                <a:hlinkClick r:id="rId2"/>
              </a:rPr>
              <a:t>vents</a:t>
            </a:r>
            <a:endParaRPr lang="es-ES" sz="2400" i="1" dirty="0"/>
          </a:p>
        </p:txBody>
      </p:sp>
      <p:sp>
        <p:nvSpPr>
          <p:cNvPr id="8" name="7 Rectángulo"/>
          <p:cNvSpPr/>
          <p:nvPr/>
        </p:nvSpPr>
        <p:spPr>
          <a:xfrm>
            <a:off x="2165246" y="1600021"/>
            <a:ext cx="93472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err="1" smtClean="0">
                <a:hlinkClick r:id="rId4"/>
              </a:rPr>
              <a:t>Jesus</a:t>
            </a:r>
            <a:r>
              <a:rPr lang="es-ES" sz="2400" dirty="0" smtClean="0">
                <a:hlinkClick r:id="rId4"/>
              </a:rPr>
              <a:t> Ruiz</a:t>
            </a:r>
            <a:r>
              <a:rPr lang="es-ES" sz="2400" dirty="0" smtClean="0"/>
              <a:t>, CTO at </a:t>
            </a:r>
            <a:r>
              <a:rPr lang="es-ES" sz="2400" dirty="0" err="1" smtClean="0"/>
              <a:t>Alastria</a:t>
            </a:r>
            <a:r>
              <a:rPr lang="es-ES" sz="2400" dirty="0" smtClean="0"/>
              <a:t> </a:t>
            </a:r>
            <a:r>
              <a:rPr lang="es-ES" sz="2400" dirty="0" err="1" smtClean="0"/>
              <a:t>Blockchain</a:t>
            </a:r>
            <a:r>
              <a:rPr lang="es-ES" sz="2400" dirty="0" smtClean="0"/>
              <a:t> </a:t>
            </a:r>
            <a:r>
              <a:rPr lang="es-ES" sz="2400" dirty="0" err="1" smtClean="0"/>
              <a:t>Ecosystem</a:t>
            </a:r>
            <a:r>
              <a:rPr lang="es-ES" sz="2400" dirty="0" smtClean="0"/>
              <a:t>. </a:t>
            </a:r>
            <a:r>
              <a:rPr lang="es-ES" sz="2400" u="sng" dirty="0" smtClean="0">
                <a:hlinkClick r:id="rId5"/>
              </a:rPr>
              <a:t>jesus@alastria.io</a:t>
            </a:r>
            <a:endParaRPr lang="es-ES" sz="2400" dirty="0" smtClean="0"/>
          </a:p>
          <a:p>
            <a:r>
              <a:rPr lang="es-ES" sz="2400" u="sng" dirty="0" smtClean="0">
                <a:hlinkClick r:id="rId6"/>
              </a:rPr>
              <a:t>Javier Mora</a:t>
            </a:r>
            <a:r>
              <a:rPr lang="es-ES" sz="2400" dirty="0" smtClean="0"/>
              <a:t>, XBRL </a:t>
            </a:r>
            <a:r>
              <a:rPr lang="es-ES" sz="2400" dirty="0" err="1" smtClean="0"/>
              <a:t>senior</a:t>
            </a:r>
            <a:r>
              <a:rPr lang="es-ES" sz="2400" dirty="0" smtClean="0"/>
              <a:t> </a:t>
            </a:r>
            <a:r>
              <a:rPr lang="es-ES" sz="2400" dirty="0" err="1" smtClean="0"/>
              <a:t>expert</a:t>
            </a:r>
            <a:r>
              <a:rPr lang="es-ES" sz="2400" dirty="0" smtClean="0"/>
              <a:t>. </a:t>
            </a:r>
            <a:r>
              <a:rPr lang="es-ES" sz="2400" u="sng" dirty="0" smtClean="0">
                <a:hlinkClick r:id="rId7"/>
              </a:rPr>
              <a:t>Javier.Mora@xbrl.org.es</a:t>
            </a:r>
            <a:endParaRPr lang="es-ES" sz="2400" dirty="0" smtClean="0"/>
          </a:p>
          <a:p>
            <a:r>
              <a:rPr lang="es-ES" sz="2400" u="sng" dirty="0" smtClean="0">
                <a:hlinkClick r:id="rId8"/>
              </a:rPr>
              <a:t>Ignacio </a:t>
            </a:r>
            <a:r>
              <a:rPr lang="es-ES" sz="2400" u="sng" dirty="0" err="1" smtClean="0">
                <a:hlinkClick r:id="rId8"/>
              </a:rPr>
              <a:t>Boixo</a:t>
            </a:r>
            <a:r>
              <a:rPr lang="es-ES" sz="2400" dirty="0" smtClean="0"/>
              <a:t>, </a:t>
            </a:r>
            <a:r>
              <a:rPr lang="es-ES" sz="2400" dirty="0" err="1" smtClean="0"/>
              <a:t>Openfiling</a:t>
            </a:r>
            <a:r>
              <a:rPr lang="es-ES" sz="2400" dirty="0" smtClean="0"/>
              <a:t> </a:t>
            </a:r>
            <a:r>
              <a:rPr lang="es-ES" sz="2400" dirty="0" err="1" smtClean="0"/>
              <a:t>Association</a:t>
            </a:r>
            <a:r>
              <a:rPr lang="es-ES" sz="2400" dirty="0" smtClean="0"/>
              <a:t>, </a:t>
            </a:r>
            <a:r>
              <a:rPr lang="es-ES" sz="2400" dirty="0" err="1" smtClean="0"/>
              <a:t>Founder</a:t>
            </a:r>
            <a:r>
              <a:rPr lang="es-ES" sz="2400" dirty="0" smtClean="0"/>
              <a:t>. </a:t>
            </a:r>
            <a:r>
              <a:rPr lang="es-ES" sz="2400" u="sng" dirty="0" smtClean="0">
                <a:hlinkClick r:id="rId9"/>
              </a:rPr>
              <a:t>ignacio@boixo.com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CuadroTexto"/>
          <p:cNvSpPr txBox="1"/>
          <p:nvPr/>
        </p:nvSpPr>
        <p:spPr>
          <a:xfrm>
            <a:off x="888196" y="2407501"/>
            <a:ext cx="10219209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i="1" dirty="0" smtClean="0"/>
              <a:t>A d</a:t>
            </a:r>
            <a:r>
              <a:rPr lang="en-US" sz="4000" b="1" i="1" dirty="0" smtClean="0"/>
              <a:t>escription of the</a:t>
            </a:r>
          </a:p>
          <a:p>
            <a:pPr algn="ctr"/>
            <a:r>
              <a:rPr lang="en-US" sz="4800" b="1" i="1" dirty="0"/>
              <a:t>e</a:t>
            </a:r>
            <a:r>
              <a:rPr lang="en-US" sz="4800" b="1" i="1" dirty="0" smtClean="0"/>
              <a:t>xisting </a:t>
            </a:r>
            <a:r>
              <a:rPr lang="en-US" sz="4800" b="1" i="1" dirty="0"/>
              <a:t>m</a:t>
            </a:r>
            <a:r>
              <a:rPr lang="en-US" sz="4800" b="1" i="1" dirty="0" smtClean="0"/>
              <a:t>echanism </a:t>
            </a:r>
            <a:r>
              <a:rPr lang="en-US" sz="4800" b="1" i="1" dirty="0" smtClean="0"/>
              <a:t>for </a:t>
            </a:r>
            <a:r>
              <a:rPr lang="en-US" sz="4800" b="1" i="1" dirty="0"/>
              <a:t>p</a:t>
            </a:r>
            <a:r>
              <a:rPr lang="en-US" sz="4800" b="1" i="1" dirty="0" smtClean="0"/>
              <a:t>ublication </a:t>
            </a:r>
            <a:r>
              <a:rPr lang="en-US" sz="4800" b="1" i="1" dirty="0" smtClean="0"/>
              <a:t>of </a:t>
            </a:r>
            <a:endParaRPr lang="en-US" sz="4800" b="1" i="1" dirty="0" smtClean="0"/>
          </a:p>
          <a:p>
            <a:pPr algn="ctr"/>
            <a:r>
              <a:rPr lang="en-US" sz="6600" b="1" dirty="0" smtClean="0"/>
              <a:t>Financial Regulatory Reports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5" idx="0"/>
            <a:endCxn id="59" idx="2"/>
          </p:cNvCxnSpPr>
          <p:nvPr/>
        </p:nvCxnSpPr>
        <p:spPr>
          <a:xfrm flipV="1">
            <a:off x="628650" y="1663700"/>
            <a:ext cx="732464" cy="838200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85 CuadroTexto"/>
          <p:cNvSpPr txBox="1"/>
          <p:nvPr/>
        </p:nvSpPr>
        <p:spPr>
          <a:xfrm>
            <a:off x="0" y="0"/>
            <a:ext cx="4044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Step 1: The Issuer prepares a </a:t>
            </a:r>
            <a:r>
              <a:rPr lang="en-US" sz="2000" b="1" dirty="0" smtClean="0"/>
              <a:t>report.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4909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Step 2: The Auditor </a:t>
            </a:r>
            <a:r>
              <a:rPr lang="en-US" sz="2000" b="1" dirty="0" smtClean="0"/>
              <a:t>signs the audited report.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5591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Step 3: The Issuer files the </a:t>
            </a:r>
            <a:r>
              <a:rPr lang="en-US" sz="2000" b="1" dirty="0" smtClean="0"/>
              <a:t>report to the Supervisor.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5993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Step 4: The Supervisor </a:t>
            </a:r>
            <a:r>
              <a:rPr lang="en-US" b="1" dirty="0" smtClean="0"/>
              <a:t>made </a:t>
            </a:r>
            <a:r>
              <a:rPr lang="en-US" b="1" dirty="0" smtClean="0"/>
              <a:t>the </a:t>
            </a:r>
            <a:r>
              <a:rPr lang="en-US" b="1" dirty="0" smtClean="0"/>
              <a:t>report public to the market.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sp>
        <p:nvSpPr>
          <p:cNvPr id="121" name="120 CuadroTexto"/>
          <p:cNvSpPr txBox="1"/>
          <p:nvPr/>
        </p:nvSpPr>
        <p:spPr>
          <a:xfrm>
            <a:off x="7515225" y="946150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Query?</a:t>
            </a: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58004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Step 5: The </a:t>
            </a:r>
            <a:r>
              <a:rPr lang="en-US" sz="2000" b="1" dirty="0" smtClean="0"/>
              <a:t>investor </a:t>
            </a:r>
            <a:r>
              <a:rPr lang="en-US" sz="2000" b="1" dirty="0" smtClean="0"/>
              <a:t>Anna </a:t>
            </a:r>
            <a:r>
              <a:rPr lang="en-US" sz="2000" b="1" dirty="0" smtClean="0"/>
              <a:t>finds and </a:t>
            </a:r>
            <a:r>
              <a:rPr lang="en-US" sz="2000" b="1" dirty="0" smtClean="0"/>
              <a:t>reads </a:t>
            </a:r>
            <a:r>
              <a:rPr lang="en-US" sz="2000" b="1" dirty="0" smtClean="0"/>
              <a:t>the </a:t>
            </a:r>
            <a:r>
              <a:rPr lang="en-US" sz="2000" b="1" dirty="0" smtClean="0"/>
              <a:t>report.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sp>
        <p:nvSpPr>
          <p:cNvPr id="121" name="120 CuadroTexto"/>
          <p:cNvSpPr txBox="1"/>
          <p:nvPr/>
        </p:nvSpPr>
        <p:spPr>
          <a:xfrm>
            <a:off x="7515225" y="946150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Query?</a:t>
            </a:r>
          </a:p>
        </p:txBody>
      </p:sp>
      <p:sp>
        <p:nvSpPr>
          <p:cNvPr id="178" name="177 CuadroTexto"/>
          <p:cNvSpPr txBox="1"/>
          <p:nvPr/>
        </p:nvSpPr>
        <p:spPr>
          <a:xfrm>
            <a:off x="7581900" y="4632325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Query?</a:t>
            </a:r>
          </a:p>
        </p:txBody>
      </p: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0198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Step 6: In other Jurisdiction other issuer files another </a:t>
            </a:r>
            <a:r>
              <a:rPr lang="en-US" sz="2000" b="1" dirty="0" smtClean="0"/>
              <a:t>report, to be published and read </a:t>
            </a:r>
            <a:r>
              <a:rPr lang="en-US" sz="2000" b="1" dirty="0" smtClean="0"/>
              <a:t>by </a:t>
            </a:r>
            <a:r>
              <a:rPr lang="en-US" sz="2000" b="1" dirty="0" smtClean="0"/>
              <a:t>Bob.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sp>
        <p:nvSpPr>
          <p:cNvPr id="121" name="120 CuadroTexto"/>
          <p:cNvSpPr txBox="1"/>
          <p:nvPr/>
        </p:nvSpPr>
        <p:spPr>
          <a:xfrm>
            <a:off x="7515225" y="946150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Query?</a:t>
            </a:r>
          </a:p>
        </p:txBody>
      </p:sp>
      <p:pic>
        <p:nvPicPr>
          <p:cNvPr id="141" name="Imagen 3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77 CuadroTexto"/>
          <p:cNvSpPr txBox="1"/>
          <p:nvPr/>
        </p:nvSpPr>
        <p:spPr>
          <a:xfrm>
            <a:off x="7581900" y="4632325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Query?</a:t>
            </a:r>
          </a:p>
        </p:txBody>
      </p: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7137400" y="5499100"/>
            <a:ext cx="2400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/>
              <a:t>Integrity ?</a:t>
            </a:r>
          </a:p>
          <a:p>
            <a:pPr algn="r"/>
            <a:r>
              <a:rPr lang="en-US" sz="1600" b="1" dirty="0" smtClean="0"/>
              <a:t>Non-repudiation ?</a:t>
            </a:r>
            <a:endParaRPr lang="en-US" sz="1600" b="1" dirty="0"/>
          </a:p>
        </p:txBody>
      </p:sp>
      <p:sp>
        <p:nvSpPr>
          <p:cNvPr id="43" name="42 CuadroTexto"/>
          <p:cNvSpPr txBox="1"/>
          <p:nvPr/>
        </p:nvSpPr>
        <p:spPr>
          <a:xfrm>
            <a:off x="0" y="0"/>
            <a:ext cx="111317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Step 7: Carol receives reports from </a:t>
            </a:r>
            <a:r>
              <a:rPr lang="en-US" sz="2000" b="1" dirty="0" smtClean="0"/>
              <a:t>Anna, Bob and others. What about Integrity </a:t>
            </a:r>
            <a:r>
              <a:rPr lang="en-US" sz="2000" b="1" dirty="0" smtClean="0"/>
              <a:t>and </a:t>
            </a:r>
            <a:r>
              <a:rPr lang="en-US" sz="2000" b="1" dirty="0" smtClean="0"/>
              <a:t>Non-repudiation?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CuadroTexto"/>
          <p:cNvSpPr txBox="1"/>
          <p:nvPr/>
        </p:nvSpPr>
        <p:spPr>
          <a:xfrm>
            <a:off x="134224" y="2806746"/>
            <a:ext cx="11771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/>
              <a:t>XBRLchain</a:t>
            </a:r>
            <a:r>
              <a:rPr lang="en-US" sz="5400" b="1" dirty="0" smtClean="0"/>
              <a:t> = XBRL secured by </a:t>
            </a:r>
            <a:r>
              <a:rPr lang="en-US" sz="5400" b="1" dirty="0" err="1" smtClean="0"/>
              <a:t>blockchain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45" name="44 Conector recto de flecha"/>
          <p:cNvCxnSpPr/>
          <p:nvPr/>
        </p:nvCxnSpPr>
        <p:spPr>
          <a:xfrm flipH="1">
            <a:off x="5035551" y="1716881"/>
            <a:ext cx="171449" cy="78582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5150571" y="1752600"/>
            <a:ext cx="903452" cy="437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</a:t>
            </a:r>
            <a:endParaRPr lang="en-US" sz="1600" b="1" dirty="0">
              <a:solidFill>
                <a:srgbClr val="963735"/>
              </a:solidFill>
            </a:endParaRPr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0" y="0"/>
            <a:ext cx="9319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Hash 1: The </a:t>
            </a:r>
            <a:r>
              <a:rPr lang="en-US" sz="2000" b="1" dirty="0" smtClean="0"/>
              <a:t>Supervisor</a:t>
            </a:r>
            <a:r>
              <a:rPr lang="en-GB" sz="2000" b="1" dirty="0" smtClean="0"/>
              <a:t> </a:t>
            </a:r>
            <a:r>
              <a:rPr lang="en-GB" sz="2000" b="1" dirty="0"/>
              <a:t>notarizes  the hash code of the report when it is made </a:t>
            </a:r>
            <a:r>
              <a:rPr lang="en-GB" sz="2000" b="1" dirty="0" smtClean="0"/>
              <a:t>public.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53" name="52 Conector recto de flecha"/>
          <p:cNvCxnSpPr/>
          <p:nvPr/>
        </p:nvCxnSpPr>
        <p:spPr>
          <a:xfrm flipH="1" flipV="1">
            <a:off x="4901408" y="4008440"/>
            <a:ext cx="146048" cy="180179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sp>
        <p:nvSpPr>
          <p:cNvPr id="182" name="181 CuadroTexto"/>
          <p:cNvSpPr txBox="1"/>
          <p:nvPr/>
        </p:nvSpPr>
        <p:spPr>
          <a:xfrm>
            <a:off x="1649340" y="4247356"/>
            <a:ext cx="903452" cy="448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</a:t>
            </a:r>
            <a:endParaRPr lang="en-US" sz="1600" b="1" dirty="0">
              <a:solidFill>
                <a:srgbClr val="963735"/>
              </a:solidFill>
            </a:endParaRPr>
          </a:p>
        </p:txBody>
      </p:sp>
      <p:sp>
        <p:nvSpPr>
          <p:cNvPr id="183" name="182 CuadroTexto"/>
          <p:cNvSpPr txBox="1"/>
          <p:nvPr/>
        </p:nvSpPr>
        <p:spPr>
          <a:xfrm>
            <a:off x="1676134" y="1004094"/>
            <a:ext cx="949939" cy="437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 </a:t>
            </a:r>
          </a:p>
          <a:p>
            <a:pPr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</a:t>
            </a:r>
            <a:endParaRPr lang="en-US" sz="1600" b="1" dirty="0">
              <a:solidFill>
                <a:srgbClr val="963735"/>
              </a:solidFill>
            </a:endParaRPr>
          </a:p>
        </p:txBody>
      </p:sp>
      <p:cxnSp>
        <p:nvCxnSpPr>
          <p:cNvPr id="215" name="214 Conector recto de flecha"/>
          <p:cNvCxnSpPr/>
          <p:nvPr/>
        </p:nvCxnSpPr>
        <p:spPr>
          <a:xfrm flipV="1">
            <a:off x="1550194" y="3924300"/>
            <a:ext cx="197644" cy="83344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215 Conector recto de flecha"/>
          <p:cNvCxnSpPr/>
          <p:nvPr/>
        </p:nvCxnSpPr>
        <p:spPr>
          <a:xfrm>
            <a:off x="1826418" y="1543051"/>
            <a:ext cx="204788" cy="116680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0586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Hash 2: </a:t>
            </a:r>
            <a:r>
              <a:rPr lang="en-US" sz="2000" b="1" dirty="0" smtClean="0"/>
              <a:t>Other </a:t>
            </a:r>
            <a:r>
              <a:rPr lang="en-GB" sz="2000" b="1" dirty="0" smtClean="0"/>
              <a:t>Supervisors/OAMs </a:t>
            </a:r>
            <a:r>
              <a:rPr lang="en-GB" sz="2000" b="1" dirty="0"/>
              <a:t>(and Auditors and Issuers, if allowed) can </a:t>
            </a:r>
            <a:r>
              <a:rPr lang="en-GB" sz="2000" b="1" dirty="0" smtClean="0"/>
              <a:t>also notarize reports.</a:t>
            </a:r>
            <a:endParaRPr lang="en-US" sz="2000" b="1" dirty="0"/>
          </a:p>
        </p:txBody>
      </p:sp>
      <p:sp>
        <p:nvSpPr>
          <p:cNvPr id="86" name="85 CuadroTexto"/>
          <p:cNvSpPr txBox="1"/>
          <p:nvPr/>
        </p:nvSpPr>
        <p:spPr>
          <a:xfrm>
            <a:off x="4376906" y="4318000"/>
            <a:ext cx="952184" cy="437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</a:t>
            </a:r>
            <a:endParaRPr lang="en-US" sz="1600" b="1" dirty="0">
              <a:solidFill>
                <a:srgbClr val="9637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176 CuadroTexto"/>
          <p:cNvSpPr txBox="1"/>
          <p:nvPr/>
        </p:nvSpPr>
        <p:spPr>
          <a:xfrm>
            <a:off x="5992483" y="5448300"/>
            <a:ext cx="2515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← Check Report’s Hash </a:t>
            </a:r>
          </a:p>
          <a:p>
            <a:pPr algn="ctr"/>
            <a:r>
              <a:rPr lang="en-US" sz="1600" b="1" dirty="0" smtClean="0"/>
              <a:t>Integrity, No repudiation →</a:t>
            </a:r>
            <a:endParaRPr lang="en-US" sz="1600" b="1" dirty="0"/>
          </a:p>
        </p:txBody>
      </p: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229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Hash 3: </a:t>
            </a:r>
            <a:r>
              <a:rPr lang="en-GB" sz="2000" b="1" dirty="0" smtClean="0"/>
              <a:t>Carol (and </a:t>
            </a:r>
            <a:r>
              <a:rPr lang="en-GB" sz="2000" b="1" dirty="0"/>
              <a:t>Bob, Anna, OAMs and </a:t>
            </a:r>
            <a:r>
              <a:rPr lang="en-GB" sz="2000" b="1" dirty="0" smtClean="0"/>
              <a:t>Supervisors) has </a:t>
            </a:r>
            <a:r>
              <a:rPr lang="en-GB" sz="2000" b="1" dirty="0"/>
              <a:t>now a secure check for Integrity and </a:t>
            </a:r>
            <a:r>
              <a:rPr lang="en-GB" sz="2000" b="1" dirty="0" smtClean="0"/>
              <a:t>Non-repudiation.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83509" y="3411514"/>
            <a:ext cx="5535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Hash footprint: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Biunivocal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 digest of a report, unrepeatable by nature</a:t>
            </a:r>
            <a:endParaRPr lang="en-US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403135" y="1134076"/>
            <a:ext cx="5095871" cy="2317495"/>
            <a:chOff x="2294237" y="156460"/>
            <a:chExt cx="5095871" cy="2317495"/>
          </a:xfrm>
        </p:grpSpPr>
        <p:grpSp>
          <p:nvGrpSpPr>
            <p:cNvPr id="5" name="Grupo 4"/>
            <p:cNvGrpSpPr/>
            <p:nvPr/>
          </p:nvGrpSpPr>
          <p:grpSpPr>
            <a:xfrm>
              <a:off x="2294237" y="834081"/>
              <a:ext cx="1441622" cy="1639874"/>
              <a:chOff x="617837" y="757881"/>
              <a:chExt cx="1441622" cy="1639874"/>
            </a:xfrm>
          </p:grpSpPr>
          <p:sp>
            <p:nvSpPr>
              <p:cNvPr id="17" name="Documento 16"/>
              <p:cNvSpPr/>
              <p:nvPr/>
            </p:nvSpPr>
            <p:spPr>
              <a:xfrm>
                <a:off x="617838" y="757881"/>
                <a:ext cx="1441621" cy="832022"/>
              </a:xfrm>
              <a:prstGeom prst="flowChartDocumen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err="1" smtClean="0"/>
                  <a:t>ReportA</a:t>
                </a:r>
                <a:endParaRPr lang="en-US" sz="2800" b="1" dirty="0"/>
              </a:p>
            </p:txBody>
          </p:sp>
          <p:sp>
            <p:nvSpPr>
              <p:cNvPr id="18" name="Abrir llave 17"/>
              <p:cNvSpPr/>
              <p:nvPr/>
            </p:nvSpPr>
            <p:spPr>
              <a:xfrm rot="16200000">
                <a:off x="1235676" y="972064"/>
                <a:ext cx="205943" cy="1441622"/>
              </a:xfrm>
              <a:prstGeom prst="leftBrace">
                <a:avLst>
                  <a:gd name="adj1" fmla="val 8333"/>
                  <a:gd name="adj2" fmla="val 52858"/>
                </a:avLst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CuadroTexto 18"/>
              <p:cNvSpPr txBox="1"/>
              <p:nvPr/>
            </p:nvSpPr>
            <p:spPr>
              <a:xfrm>
                <a:off x="835945" y="1874535"/>
                <a:ext cx="11416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err="1" smtClean="0"/>
                  <a:t>HashA</a:t>
                </a:r>
                <a:endParaRPr lang="en-US" sz="2800" b="1" dirty="0"/>
              </a:p>
            </p:txBody>
          </p:sp>
        </p:grpSp>
        <p:grpSp>
          <p:nvGrpSpPr>
            <p:cNvPr id="6" name="Grupo 5"/>
            <p:cNvGrpSpPr/>
            <p:nvPr/>
          </p:nvGrpSpPr>
          <p:grpSpPr>
            <a:xfrm>
              <a:off x="4121362" y="834081"/>
              <a:ext cx="1441622" cy="1639874"/>
              <a:chOff x="617837" y="757881"/>
              <a:chExt cx="1441622" cy="1639874"/>
            </a:xfrm>
          </p:grpSpPr>
          <p:sp>
            <p:nvSpPr>
              <p:cNvPr id="14" name="Documento 13"/>
              <p:cNvSpPr/>
              <p:nvPr/>
            </p:nvSpPr>
            <p:spPr>
              <a:xfrm>
                <a:off x="617838" y="757881"/>
                <a:ext cx="1441621" cy="832022"/>
              </a:xfrm>
              <a:prstGeom prst="flowChartDocumen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err="1" smtClean="0"/>
                  <a:t>ReportB</a:t>
                </a:r>
                <a:endParaRPr lang="en-US" sz="2800" b="1" dirty="0"/>
              </a:p>
            </p:txBody>
          </p:sp>
          <p:sp>
            <p:nvSpPr>
              <p:cNvPr id="15" name="Abrir llave 14"/>
              <p:cNvSpPr/>
              <p:nvPr/>
            </p:nvSpPr>
            <p:spPr>
              <a:xfrm rot="16200000">
                <a:off x="1235676" y="972064"/>
                <a:ext cx="205943" cy="1441622"/>
              </a:xfrm>
              <a:prstGeom prst="leftBrace">
                <a:avLst>
                  <a:gd name="adj1" fmla="val 8333"/>
                  <a:gd name="adj2" fmla="val 52858"/>
                </a:avLst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CuadroTexto 15"/>
              <p:cNvSpPr txBox="1"/>
              <p:nvPr/>
            </p:nvSpPr>
            <p:spPr>
              <a:xfrm>
                <a:off x="835945" y="1874535"/>
                <a:ext cx="11256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err="1" smtClean="0"/>
                  <a:t>HashB</a:t>
                </a:r>
                <a:endParaRPr lang="en-US" sz="2800" b="1" dirty="0"/>
              </a:p>
            </p:txBody>
          </p:sp>
        </p:grpSp>
        <p:grpSp>
          <p:nvGrpSpPr>
            <p:cNvPr id="7" name="Grupo 6"/>
            <p:cNvGrpSpPr/>
            <p:nvPr/>
          </p:nvGrpSpPr>
          <p:grpSpPr>
            <a:xfrm>
              <a:off x="5948486" y="834081"/>
              <a:ext cx="1441622" cy="1639874"/>
              <a:chOff x="617837" y="757881"/>
              <a:chExt cx="1441622" cy="1639874"/>
            </a:xfrm>
          </p:grpSpPr>
          <p:sp>
            <p:nvSpPr>
              <p:cNvPr id="11" name="Documento 10"/>
              <p:cNvSpPr/>
              <p:nvPr/>
            </p:nvSpPr>
            <p:spPr>
              <a:xfrm>
                <a:off x="617838" y="757881"/>
                <a:ext cx="1441621" cy="832022"/>
              </a:xfrm>
              <a:prstGeom prst="flowChartDocumen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err="1" smtClean="0"/>
                  <a:t>ReportC</a:t>
                </a:r>
                <a:endParaRPr lang="en-US" sz="2800" b="1" dirty="0"/>
              </a:p>
            </p:txBody>
          </p:sp>
          <p:sp>
            <p:nvSpPr>
              <p:cNvPr id="12" name="Abrir llave 11"/>
              <p:cNvSpPr/>
              <p:nvPr/>
            </p:nvSpPr>
            <p:spPr>
              <a:xfrm rot="16200000">
                <a:off x="1235676" y="972064"/>
                <a:ext cx="205943" cy="1441622"/>
              </a:xfrm>
              <a:prstGeom prst="leftBrace">
                <a:avLst>
                  <a:gd name="adj1" fmla="val 8333"/>
                  <a:gd name="adj2" fmla="val 52858"/>
                </a:avLst>
              </a:prstGeom>
              <a:ln w="254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CuadroTexto 12"/>
              <p:cNvSpPr txBox="1"/>
              <p:nvPr/>
            </p:nvSpPr>
            <p:spPr>
              <a:xfrm>
                <a:off x="835945" y="1874535"/>
                <a:ext cx="11144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err="1" smtClean="0"/>
                  <a:t>HashC</a:t>
                </a:r>
                <a:endParaRPr lang="en-US" sz="2800" b="1" dirty="0"/>
              </a:p>
            </p:txBody>
          </p:sp>
        </p:grpSp>
        <p:sp>
          <p:nvSpPr>
            <p:cNvPr id="8" name="CuadroTexto 7"/>
            <p:cNvSpPr txBox="1"/>
            <p:nvPr/>
          </p:nvSpPr>
          <p:spPr>
            <a:xfrm>
              <a:off x="2372081" y="156460"/>
              <a:ext cx="12859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 smtClean="0"/>
                <a:t>IssuerA</a:t>
              </a:r>
              <a:endParaRPr lang="en-US" sz="2800" b="1" dirty="0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4199207" y="156460"/>
              <a:ext cx="12698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 smtClean="0"/>
                <a:t>IssuerB</a:t>
              </a:r>
              <a:endParaRPr lang="en-US" sz="2800" b="1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6017218" y="156460"/>
              <a:ext cx="12586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 smtClean="0"/>
                <a:t>IssuerC</a:t>
              </a:r>
              <a:endParaRPr lang="en-US" sz="2800" b="1" dirty="0"/>
            </a:p>
          </p:txBody>
        </p:sp>
      </p:grpSp>
      <p:sp>
        <p:nvSpPr>
          <p:cNvPr id="20" name="CuadroTexto 19"/>
          <p:cNvSpPr txBox="1"/>
          <p:nvPr/>
        </p:nvSpPr>
        <p:spPr>
          <a:xfrm>
            <a:off x="303703" y="4570911"/>
            <a:ext cx="6540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Identities acknowledged in this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Blockchain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403135" y="4962097"/>
            <a:ext cx="26663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 smtClean="0"/>
              <a:t>IssuerC</a:t>
            </a:r>
            <a:endParaRPr lang="en-US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 smtClean="0"/>
              <a:t>AuditorX</a:t>
            </a:r>
            <a:endParaRPr lang="en-US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 err="1" smtClean="0"/>
              <a:t>SupervisorZ</a:t>
            </a:r>
            <a:endParaRPr lang="en-US" sz="2800" b="1" dirty="0"/>
          </a:p>
        </p:txBody>
      </p:sp>
      <p:graphicFrame>
        <p:nvGraphicFramePr>
          <p:cNvPr id="22" name="Tab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524921"/>
              </p:ext>
            </p:extLst>
          </p:nvPr>
        </p:nvGraphicFramePr>
        <p:xfrm>
          <a:off x="7774518" y="2039855"/>
          <a:ext cx="4112682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341"/>
                <a:gridCol w="2056341"/>
              </a:tblGrid>
              <a:tr h="12361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147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3613">
                <a:tc>
                  <a:txBody>
                    <a:bodyPr/>
                    <a:lstStyle/>
                    <a:p>
                      <a:r>
                        <a:rPr lang="es-ES" sz="2400" b="1" dirty="0" err="1" smtClean="0"/>
                        <a:t>HashC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err="1" smtClean="0"/>
                        <a:t>SupervisorZ</a:t>
                      </a:r>
                      <a:endParaRPr lang="en-GB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err="1" smtClean="0"/>
                        <a:t>HashB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err="1" smtClean="0"/>
                        <a:t>SupervisorZ</a:t>
                      </a:r>
                      <a:endParaRPr lang="en-GB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err="1" smtClean="0"/>
                        <a:t>HashC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err="1" smtClean="0"/>
                        <a:t>AuditorX</a:t>
                      </a:r>
                      <a:endParaRPr lang="en-GB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err="1" smtClean="0"/>
                        <a:t>HashC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b="1" dirty="0" err="1" smtClean="0"/>
                        <a:t>IssuerC</a:t>
                      </a:r>
                      <a:endParaRPr lang="en-GB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err="1" smtClean="0"/>
                        <a:t>HashB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 err="1" smtClean="0"/>
                        <a:t>AuditorX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2400" b="1" dirty="0" err="1" smtClean="0"/>
                        <a:t>HashA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 err="1" smtClean="0"/>
                        <a:t>SupervisorZ</a:t>
                      </a:r>
                      <a:endParaRPr lang="en-GB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Arco 22"/>
          <p:cNvSpPr/>
          <p:nvPr/>
        </p:nvSpPr>
        <p:spPr>
          <a:xfrm>
            <a:off x="7010842" y="1779218"/>
            <a:ext cx="2590800" cy="1619250"/>
          </a:xfrm>
          <a:prstGeom prst="arc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6768347" y="1134076"/>
            <a:ext cx="541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</a:rPr>
              <a:t>Notarize: An Identity inserts a Hash</a:t>
            </a:r>
            <a:endParaRPr lang="en-US" sz="2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6846411" y="5845651"/>
            <a:ext cx="5524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Ledger: indelible and public </a:t>
            </a: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lockchain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 pile containing pairs of Hash/Identity</a:t>
            </a:r>
            <a:endParaRPr lang="en-US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2308106" y="96559"/>
            <a:ext cx="7923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</a:rPr>
              <a:t>XBRLchain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 = XBRL secured by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</a:rPr>
              <a:t>Blockchain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94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CuadroTexto"/>
          <p:cNvSpPr txBox="1"/>
          <p:nvPr/>
        </p:nvSpPr>
        <p:spPr>
          <a:xfrm>
            <a:off x="742930" y="2909419"/>
            <a:ext cx="1023145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 smtClean="0"/>
              <a:t>XBRLchain</a:t>
            </a:r>
            <a:r>
              <a:rPr lang="en-US" sz="8800" b="1" dirty="0" smtClean="0"/>
              <a:t> </a:t>
            </a:r>
            <a:r>
              <a:rPr lang="en-US" sz="8800" b="1" dirty="0" smtClean="0"/>
              <a:t>Live </a:t>
            </a:r>
            <a:r>
              <a:rPr lang="en-US" sz="8800" b="1" dirty="0" smtClean="0"/>
              <a:t>Demo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637" y="2981186"/>
            <a:ext cx="11632010" cy="238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45 CuadroTexto"/>
          <p:cNvSpPr txBox="1"/>
          <p:nvPr/>
        </p:nvSpPr>
        <p:spPr>
          <a:xfrm>
            <a:off x="519699" y="2170269"/>
            <a:ext cx="49126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/>
              <a:t>A modest proposal for:</a:t>
            </a:r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" y="0"/>
            <a:ext cx="5441057" cy="1378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45 CuadroTexto"/>
          <p:cNvSpPr txBox="1"/>
          <p:nvPr/>
        </p:nvSpPr>
        <p:spPr>
          <a:xfrm>
            <a:off x="0" y="1595021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EU financial rules (</a:t>
            </a:r>
            <a:r>
              <a:rPr lang="en-US" sz="2800" b="1" dirty="0" smtClean="0"/>
              <a:t>Transparency Directive</a:t>
            </a:r>
            <a:r>
              <a:rPr lang="en-US" sz="2800" dirty="0" smtClean="0"/>
              <a:t>, 2004/109/EC) require companies listed on EU regulated markets to publish certain financial information, such as </a:t>
            </a:r>
            <a:r>
              <a:rPr lang="en-US" sz="2800" b="1" dirty="0" smtClean="0"/>
              <a:t>annual financial reports</a:t>
            </a:r>
            <a:r>
              <a:rPr lang="en-US" sz="2800" dirty="0" smtClean="0"/>
              <a:t>. This protects investors by helping them make </a:t>
            </a:r>
            <a:r>
              <a:rPr lang="en-US" sz="2800" b="1" dirty="0" smtClean="0"/>
              <a:t>informed investment decisions</a:t>
            </a:r>
            <a:r>
              <a:rPr lang="en-US" sz="2800" dirty="0" smtClean="0"/>
              <a:t>. However, this reporting is currently done via </a:t>
            </a:r>
            <a:r>
              <a:rPr lang="en-US" sz="2800" b="1" dirty="0" smtClean="0"/>
              <a:t>national databases, which are not connected to each other</a:t>
            </a:r>
            <a:r>
              <a:rPr lang="en-US" sz="2800" dirty="0" smtClean="0"/>
              <a:t> or a central platform. This makes it more </a:t>
            </a:r>
            <a:r>
              <a:rPr lang="en-US" sz="2800" b="1" dirty="0" smtClean="0"/>
              <a:t>difficult for investors to assess cross-border </a:t>
            </a:r>
            <a:r>
              <a:rPr lang="en-US" sz="2800" dirty="0" smtClean="0"/>
              <a:t>investment decisions.</a:t>
            </a:r>
          </a:p>
          <a:p>
            <a:endParaRPr lang="en-US" sz="2800" dirty="0" smtClean="0"/>
          </a:p>
          <a:p>
            <a:r>
              <a:rPr lang="en-US" sz="2800" dirty="0" smtClean="0"/>
              <a:t>This is the starting point of the </a:t>
            </a:r>
            <a:r>
              <a:rPr lang="en-US" sz="2800" b="1" dirty="0" smtClean="0"/>
              <a:t>European Financial Transparency Gateway</a:t>
            </a:r>
            <a:r>
              <a:rPr lang="en-US" sz="2800" dirty="0" smtClean="0"/>
              <a:t>, which </a:t>
            </a:r>
            <a:r>
              <a:rPr lang="en-US" sz="2800" b="1" dirty="0" smtClean="0"/>
              <a:t>links existing national databases </a:t>
            </a:r>
            <a:r>
              <a:rPr lang="en-US" sz="2800" dirty="0" smtClean="0"/>
              <a:t>through distributed ledger technology. This </a:t>
            </a:r>
            <a:r>
              <a:rPr lang="en-US" sz="2800" b="1" dirty="0" err="1" smtClean="0"/>
              <a:t>blockchain</a:t>
            </a:r>
            <a:r>
              <a:rPr lang="en-US" sz="2800" b="1" dirty="0" smtClean="0"/>
              <a:t>-based gateway </a:t>
            </a:r>
            <a:r>
              <a:rPr lang="en-US" sz="2800" dirty="0" smtClean="0"/>
              <a:t>is a simple and affordable way to share </a:t>
            </a:r>
            <a:r>
              <a:rPr lang="en-US" sz="2800" b="1" dirty="0" smtClean="0"/>
              <a:t>information on listed companies</a:t>
            </a:r>
            <a:r>
              <a:rPr lang="en-US" sz="2800" dirty="0" smtClean="0"/>
              <a:t>, fostering </a:t>
            </a:r>
            <a:r>
              <a:rPr lang="en-US" sz="2800" b="1" dirty="0" smtClean="0"/>
              <a:t>cross-border investment </a:t>
            </a:r>
            <a:r>
              <a:rPr lang="en-US" sz="2800" dirty="0" smtClean="0"/>
              <a:t>activity and contributes to a well-functioning </a:t>
            </a:r>
            <a:r>
              <a:rPr lang="en-US" sz="2800" b="1" dirty="0" smtClean="0"/>
              <a:t>Capital Markets Union</a:t>
            </a:r>
            <a:r>
              <a:rPr lang="en-US" sz="2800" dirty="0" smtClean="0"/>
              <a:t>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727700" y="177800"/>
            <a:ext cx="646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is the European Financial Transparency Gateway (EFTG)?</a:t>
            </a:r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45" name="44 Conector recto de flecha"/>
          <p:cNvCxnSpPr/>
          <p:nvPr/>
        </p:nvCxnSpPr>
        <p:spPr>
          <a:xfrm flipH="1">
            <a:off x="5035551" y="1716881"/>
            <a:ext cx="171449" cy="78582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5080359" y="1752600"/>
            <a:ext cx="1043876" cy="448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Hash, URL</a:t>
            </a:r>
            <a:endParaRPr lang="en-US" sz="1600" b="1" dirty="0">
              <a:solidFill>
                <a:srgbClr val="963735"/>
              </a:solidFill>
            </a:endParaRPr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0195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1: The </a:t>
            </a:r>
            <a:r>
              <a:rPr lang="en-US" sz="2000" b="1" dirty="0" smtClean="0"/>
              <a:t>Supervisor</a:t>
            </a:r>
            <a:r>
              <a:rPr lang="en-GB" sz="2000" b="1" dirty="0" smtClean="0"/>
              <a:t> notarizes </a:t>
            </a:r>
            <a:r>
              <a:rPr lang="en-GB" sz="2000" b="1" dirty="0"/>
              <a:t>the hash code </a:t>
            </a:r>
            <a:r>
              <a:rPr lang="en-GB" sz="2000" b="1" dirty="0" smtClean="0"/>
              <a:t>and URL of </a:t>
            </a:r>
            <a:r>
              <a:rPr lang="en-GB" sz="2000" b="1" dirty="0"/>
              <a:t>the report when it is made public</a:t>
            </a:r>
            <a:r>
              <a:rPr lang="en-GB" sz="2000" b="1" dirty="0" smtClean="0"/>
              <a:t>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cxnSp>
        <p:nvCxnSpPr>
          <p:cNvPr id="22" name="Conector recto 21"/>
          <p:cNvCxnSpPr>
            <a:endCxn id="1026" idx="1"/>
          </p:cNvCxnSpPr>
          <p:nvPr/>
        </p:nvCxnSpPr>
        <p:spPr>
          <a:xfrm flipV="1">
            <a:off x="5364956" y="2778126"/>
            <a:ext cx="195720" cy="793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0676" y="2409032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65" name="64 CuadroTexto"/>
          <p:cNvSpPr txBox="1"/>
          <p:nvPr/>
        </p:nvSpPr>
        <p:spPr>
          <a:xfrm>
            <a:off x="5290345" y="3113880"/>
            <a:ext cx="952500" cy="49257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b="1" dirty="0" smtClean="0">
                <a:solidFill>
                  <a:srgbClr val="2EAFB5"/>
                </a:solidFill>
              </a:rPr>
              <a:t>Event → </a:t>
            </a:r>
          </a:p>
          <a:p>
            <a:pPr algn="ctr">
              <a:lnSpc>
                <a:spcPct val="70000"/>
              </a:lnSpc>
            </a:pPr>
            <a:r>
              <a:rPr lang="en-US" b="1" dirty="0" smtClean="0">
                <a:solidFill>
                  <a:srgbClr val="2EAFB5"/>
                </a:solidFill>
              </a:rPr>
              <a:t>Notarize</a:t>
            </a:r>
            <a:endParaRPr lang="en-US" b="1" dirty="0">
              <a:solidFill>
                <a:srgbClr val="2EAFB5"/>
              </a:solidFill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cxnSp>
        <p:nvCxnSpPr>
          <p:cNvPr id="157" name="Conector recto 21"/>
          <p:cNvCxnSpPr>
            <a:stCxn id="1026" idx="3"/>
          </p:cNvCxnSpPr>
          <p:nvPr/>
        </p:nvCxnSpPr>
        <p:spPr>
          <a:xfrm flipV="1">
            <a:off x="5854699" y="2776386"/>
            <a:ext cx="469901" cy="1740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5063405" y="1769269"/>
            <a:ext cx="1201611" cy="275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OK Notarize</a:t>
            </a:r>
          </a:p>
        </p:txBody>
      </p:sp>
      <p:sp>
        <p:nvSpPr>
          <p:cNvPr id="86" name="85 CuadroTexto"/>
          <p:cNvSpPr txBox="1"/>
          <p:nvPr/>
        </p:nvSpPr>
        <p:spPr>
          <a:xfrm>
            <a:off x="0" y="0"/>
            <a:ext cx="11985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2: An event is triggered in a Observer </a:t>
            </a:r>
            <a:r>
              <a:rPr lang="en-US" sz="2000" b="1" dirty="0" smtClean="0"/>
              <a:t>Node </a:t>
            </a:r>
            <a:r>
              <a:rPr lang="en-GB" sz="2000" b="1" dirty="0"/>
              <a:t>when the new block containing the notarization is </a:t>
            </a:r>
            <a:r>
              <a:rPr lang="en-GB" sz="2000" b="1" dirty="0" smtClean="0"/>
              <a:t>propagated.</a:t>
            </a:r>
            <a:endParaRPr lang="en-US" sz="2000" b="1" dirty="0"/>
          </a:p>
        </p:txBody>
      </p:sp>
      <p:cxnSp>
        <p:nvCxnSpPr>
          <p:cNvPr id="87" name="86 Conector recto de flecha"/>
          <p:cNvCxnSpPr/>
          <p:nvPr/>
        </p:nvCxnSpPr>
        <p:spPr>
          <a:xfrm flipV="1">
            <a:off x="5076825" y="1704977"/>
            <a:ext cx="165895" cy="71436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cxnSp>
        <p:nvCxnSpPr>
          <p:cNvPr id="22" name="Conector recto 21"/>
          <p:cNvCxnSpPr>
            <a:endCxn id="1026" idx="1"/>
          </p:cNvCxnSpPr>
          <p:nvPr/>
        </p:nvCxnSpPr>
        <p:spPr>
          <a:xfrm flipV="1">
            <a:off x="5364956" y="2778126"/>
            <a:ext cx="195720" cy="793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isco magnético 27"/>
          <p:cNvSpPr/>
          <p:nvPr/>
        </p:nvSpPr>
        <p:spPr>
          <a:xfrm>
            <a:off x="6324600" y="2390472"/>
            <a:ext cx="952500" cy="771828"/>
          </a:xfrm>
          <a:prstGeom prst="flowChartMagneticDisk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/>
              <a:t>Reports’ Index</a:t>
            </a:r>
            <a:endParaRPr lang="en-US" b="1" dirty="0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0676" y="2409032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13"/>
          <p:cNvCxnSpPr>
            <a:stCxn id="28" idx="1"/>
            <a:endCxn id="30" idx="2"/>
          </p:cNvCxnSpPr>
          <p:nvPr/>
        </p:nvCxnSpPr>
        <p:spPr>
          <a:xfrm flipH="1" flipV="1">
            <a:off x="6791085" y="1480835"/>
            <a:ext cx="9765" cy="90963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cxnSp>
        <p:nvCxnSpPr>
          <p:cNvPr id="157" name="Conector recto 21"/>
          <p:cNvCxnSpPr>
            <a:stCxn id="1026" idx="3"/>
            <a:endCxn id="28" idx="2"/>
          </p:cNvCxnSpPr>
          <p:nvPr/>
        </p:nvCxnSpPr>
        <p:spPr>
          <a:xfrm flipV="1">
            <a:off x="5854699" y="2776386"/>
            <a:ext cx="469901" cy="1740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178 CuadroTexto"/>
          <p:cNvSpPr txBox="1"/>
          <p:nvPr/>
        </p:nvSpPr>
        <p:spPr>
          <a:xfrm>
            <a:off x="5889625" y="1881981"/>
            <a:ext cx="109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URL?↑</a:t>
            </a:r>
          </a:p>
        </p:txBody>
      </p: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sp>
        <p:nvSpPr>
          <p:cNvPr id="126" name="125 CuadroTexto"/>
          <p:cNvSpPr txBox="1"/>
          <p:nvPr/>
        </p:nvSpPr>
        <p:spPr>
          <a:xfrm>
            <a:off x="5805487" y="2472531"/>
            <a:ext cx="622300" cy="592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 smtClean="0"/>
              <a:t>Add URL</a:t>
            </a:r>
          </a:p>
        </p:txBody>
      </p: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8005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3: The report is requested to the Supervisor using the Notarized URL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cxnSp>
        <p:nvCxnSpPr>
          <p:cNvPr id="22" name="Conector recto 21"/>
          <p:cNvCxnSpPr>
            <a:endCxn id="1026" idx="1"/>
          </p:cNvCxnSpPr>
          <p:nvPr/>
        </p:nvCxnSpPr>
        <p:spPr>
          <a:xfrm flipV="1">
            <a:off x="5364956" y="2778126"/>
            <a:ext cx="195720" cy="793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isco magnético 27"/>
          <p:cNvSpPr/>
          <p:nvPr/>
        </p:nvSpPr>
        <p:spPr>
          <a:xfrm>
            <a:off x="6324600" y="2390472"/>
            <a:ext cx="952500" cy="771828"/>
          </a:xfrm>
          <a:prstGeom prst="flowChartMagneticDisk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/>
              <a:t>Reports’ Index</a:t>
            </a:r>
            <a:endParaRPr lang="en-US" b="1" dirty="0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0676" y="2409032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OAM</a:t>
            </a:r>
            <a:endParaRPr lang="en-US" sz="1600" b="1" dirty="0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cto 13"/>
          <p:cNvCxnSpPr>
            <a:stCxn id="28" idx="1"/>
            <a:endCxn id="30" idx="2"/>
          </p:cNvCxnSpPr>
          <p:nvPr/>
        </p:nvCxnSpPr>
        <p:spPr>
          <a:xfrm flipH="1" flipV="1">
            <a:off x="6791085" y="1480835"/>
            <a:ext cx="9765" cy="909637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146" name="145 Documento"/>
          <p:cNvSpPr/>
          <p:nvPr/>
        </p:nvSpPr>
        <p:spPr>
          <a:xfrm>
            <a:off x="6527800" y="18288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cxnSp>
        <p:nvCxnSpPr>
          <p:cNvPr id="157" name="Conector recto 21"/>
          <p:cNvCxnSpPr>
            <a:stCxn id="1026" idx="3"/>
            <a:endCxn id="28" idx="2"/>
          </p:cNvCxnSpPr>
          <p:nvPr/>
        </p:nvCxnSpPr>
        <p:spPr>
          <a:xfrm flipV="1">
            <a:off x="5854699" y="2776386"/>
            <a:ext cx="469901" cy="1740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05477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4: The report is downloaded </a:t>
            </a:r>
            <a:r>
              <a:rPr lang="en-US" sz="2000" b="1" dirty="0" smtClean="0"/>
              <a:t>for the publication website and </a:t>
            </a:r>
            <a:r>
              <a:rPr lang="en-US" sz="2000" b="1" dirty="0" smtClean="0"/>
              <a:t>included in the Index of Reports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45" name="44 Conector recto de flecha"/>
          <p:cNvCxnSpPr/>
          <p:nvPr/>
        </p:nvCxnSpPr>
        <p:spPr>
          <a:xfrm flipH="1">
            <a:off x="5035551" y="1716881"/>
            <a:ext cx="171449" cy="78582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/>
          <p:nvPr/>
        </p:nvCxnSpPr>
        <p:spPr>
          <a:xfrm flipH="1" flipV="1">
            <a:off x="4901408" y="4008440"/>
            <a:ext cx="146048" cy="180179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88 CuadroTexto"/>
          <p:cNvSpPr txBox="1"/>
          <p:nvPr/>
        </p:nvSpPr>
        <p:spPr>
          <a:xfrm>
            <a:off x="4267561" y="4318000"/>
            <a:ext cx="1043876" cy="437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Hash, URL</a:t>
            </a:r>
            <a:endParaRPr lang="en-US" sz="1600" b="1" dirty="0">
              <a:solidFill>
                <a:srgbClr val="963735"/>
              </a:solidFill>
            </a:endParaRPr>
          </a:p>
        </p:txBody>
      </p: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181 CuadroTexto"/>
          <p:cNvSpPr txBox="1"/>
          <p:nvPr/>
        </p:nvSpPr>
        <p:spPr>
          <a:xfrm>
            <a:off x="1649340" y="4247356"/>
            <a:ext cx="903452" cy="448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</a:t>
            </a:r>
            <a:endParaRPr lang="en-US" sz="1600" b="1" dirty="0">
              <a:solidFill>
                <a:srgbClr val="963735"/>
              </a:solidFill>
            </a:endParaRPr>
          </a:p>
        </p:txBody>
      </p:sp>
      <p:sp>
        <p:nvSpPr>
          <p:cNvPr id="183" name="182 CuadroTexto"/>
          <p:cNvSpPr txBox="1"/>
          <p:nvPr/>
        </p:nvSpPr>
        <p:spPr>
          <a:xfrm>
            <a:off x="1629166" y="1004094"/>
            <a:ext cx="1043876" cy="448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 </a:t>
            </a:r>
          </a:p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Hash, URL</a:t>
            </a:r>
            <a:endParaRPr lang="en-US" sz="1600" b="1" dirty="0">
              <a:solidFill>
                <a:srgbClr val="963735"/>
              </a:solidFill>
            </a:endParaRPr>
          </a:p>
        </p:txBody>
      </p: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cxnSp>
        <p:nvCxnSpPr>
          <p:cNvPr id="216" name="215 Conector recto de flecha"/>
          <p:cNvCxnSpPr/>
          <p:nvPr/>
        </p:nvCxnSpPr>
        <p:spPr>
          <a:xfrm>
            <a:off x="1826418" y="1543051"/>
            <a:ext cx="204788" cy="116680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0353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5: Other OAM (or Auditor or Issuer as well) </a:t>
            </a:r>
            <a:r>
              <a:rPr lang="en-US" sz="2000" b="1" dirty="0" smtClean="0"/>
              <a:t>can also notarize other reports when published</a:t>
            </a:r>
            <a:endParaRPr lang="en-US" sz="2000" b="1" dirty="0"/>
          </a:p>
        </p:txBody>
      </p:sp>
      <p:cxnSp>
        <p:nvCxnSpPr>
          <p:cNvPr id="60" name="59 Conector recto de flecha"/>
          <p:cNvCxnSpPr/>
          <p:nvPr/>
        </p:nvCxnSpPr>
        <p:spPr>
          <a:xfrm flipV="1">
            <a:off x="1550194" y="3924300"/>
            <a:ext cx="197644" cy="83344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cxnSp>
        <p:nvCxnSpPr>
          <p:cNvPr id="22" name="Conector recto 21"/>
          <p:cNvCxnSpPr>
            <a:endCxn id="1026" idx="1"/>
          </p:cNvCxnSpPr>
          <p:nvPr/>
        </p:nvCxnSpPr>
        <p:spPr>
          <a:xfrm flipV="1">
            <a:off x="5364956" y="2778126"/>
            <a:ext cx="195720" cy="793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isco magnético 27"/>
          <p:cNvSpPr/>
          <p:nvPr/>
        </p:nvSpPr>
        <p:spPr>
          <a:xfrm>
            <a:off x="6324600" y="2390472"/>
            <a:ext cx="952500" cy="771828"/>
          </a:xfrm>
          <a:prstGeom prst="flowChartMagneticDisk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/>
              <a:t>Reports’ Index</a:t>
            </a:r>
            <a:endParaRPr lang="en-US" b="1" dirty="0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0676" y="2409032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3" name="52 Conector recto de flecha"/>
          <p:cNvCxnSpPr/>
          <p:nvPr/>
        </p:nvCxnSpPr>
        <p:spPr>
          <a:xfrm flipH="1" flipV="1">
            <a:off x="4901408" y="4008440"/>
            <a:ext cx="146048" cy="180179"/>
          </a:xfrm>
          <a:prstGeom prst="straightConnector1">
            <a:avLst/>
          </a:prstGeom>
          <a:ln w="38100">
            <a:solidFill>
              <a:srgbClr val="963735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65" name="64 CuadroTexto"/>
          <p:cNvSpPr txBox="1"/>
          <p:nvPr/>
        </p:nvSpPr>
        <p:spPr>
          <a:xfrm>
            <a:off x="5290345" y="3113880"/>
            <a:ext cx="952500" cy="49257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b="1" dirty="0" smtClean="0">
                <a:solidFill>
                  <a:srgbClr val="2EAFB5"/>
                </a:solidFill>
              </a:rPr>
              <a:t>Event → </a:t>
            </a:r>
          </a:p>
          <a:p>
            <a:pPr algn="ctr">
              <a:lnSpc>
                <a:spcPct val="70000"/>
              </a:lnSpc>
            </a:pPr>
            <a:r>
              <a:rPr lang="en-US" b="1" dirty="0" smtClean="0">
                <a:solidFill>
                  <a:srgbClr val="2EAFB5"/>
                </a:solidFill>
              </a:rPr>
              <a:t>Notarize</a:t>
            </a:r>
            <a:endParaRPr lang="en-US" b="1" dirty="0">
              <a:solidFill>
                <a:srgbClr val="2EAFB5"/>
              </a:solidFill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cxnSp>
        <p:nvCxnSpPr>
          <p:cNvPr id="157" name="Conector recto 21"/>
          <p:cNvCxnSpPr>
            <a:stCxn id="1026" idx="3"/>
            <a:endCxn id="28" idx="2"/>
          </p:cNvCxnSpPr>
          <p:nvPr/>
        </p:nvCxnSpPr>
        <p:spPr>
          <a:xfrm flipV="1">
            <a:off x="5854699" y="2776386"/>
            <a:ext cx="469901" cy="1740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ctor recto 13"/>
          <p:cNvCxnSpPr>
            <a:stCxn id="28" idx="3"/>
            <a:endCxn id="110" idx="0"/>
          </p:cNvCxnSpPr>
          <p:nvPr/>
        </p:nvCxnSpPr>
        <p:spPr>
          <a:xfrm>
            <a:off x="6800850" y="3162300"/>
            <a:ext cx="2935" cy="124460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174 Documento"/>
          <p:cNvSpPr/>
          <p:nvPr/>
        </p:nvSpPr>
        <p:spPr>
          <a:xfrm>
            <a:off x="6502400" y="34417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180 CuadroTexto"/>
          <p:cNvSpPr txBox="1"/>
          <p:nvPr/>
        </p:nvSpPr>
        <p:spPr>
          <a:xfrm>
            <a:off x="5997575" y="3939381"/>
            <a:ext cx="109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URL?↓</a:t>
            </a:r>
          </a:p>
        </p:txBody>
      </p: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sp>
        <p:nvSpPr>
          <p:cNvPr id="126" name="125 CuadroTexto"/>
          <p:cNvSpPr txBox="1"/>
          <p:nvPr/>
        </p:nvSpPr>
        <p:spPr>
          <a:xfrm>
            <a:off x="5805487" y="2472531"/>
            <a:ext cx="622300" cy="592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 smtClean="0"/>
              <a:t>Add URL</a:t>
            </a:r>
          </a:p>
        </p:txBody>
      </p: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2216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6: Notarized reports are requested to </a:t>
            </a:r>
            <a:r>
              <a:rPr lang="en-US" sz="2000" b="1" dirty="0" smtClean="0"/>
              <a:t>their </a:t>
            </a:r>
            <a:r>
              <a:rPr lang="en-US" sz="2000" b="1" dirty="0" smtClean="0"/>
              <a:t>respective </a:t>
            </a:r>
            <a:r>
              <a:rPr lang="en-US" sz="2000" b="1" dirty="0" smtClean="0"/>
              <a:t>Publication webs </a:t>
            </a:r>
            <a:r>
              <a:rPr lang="en-US" sz="2000" b="1" dirty="0" smtClean="0"/>
              <a:t>and </a:t>
            </a:r>
            <a:r>
              <a:rPr lang="en-US" sz="2000" b="1" dirty="0" smtClean="0"/>
              <a:t>included in the Index of </a:t>
            </a:r>
            <a:r>
              <a:rPr lang="en-US" sz="2000" b="1" dirty="0" smtClean="0"/>
              <a:t>Reports.</a:t>
            </a:r>
            <a:endParaRPr lang="en-US" sz="2000" b="1" dirty="0"/>
          </a:p>
        </p:txBody>
      </p:sp>
      <p:sp>
        <p:nvSpPr>
          <p:cNvPr id="86" name="85 CuadroTexto"/>
          <p:cNvSpPr txBox="1"/>
          <p:nvPr/>
        </p:nvSpPr>
        <p:spPr>
          <a:xfrm>
            <a:off x="4174405" y="4461669"/>
            <a:ext cx="1201611" cy="275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OK Notarize</a:t>
            </a:r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cxnSp>
        <p:nvCxnSpPr>
          <p:cNvPr id="22" name="Conector recto 21"/>
          <p:cNvCxnSpPr>
            <a:endCxn id="1026" idx="1"/>
          </p:cNvCxnSpPr>
          <p:nvPr/>
        </p:nvCxnSpPr>
        <p:spPr>
          <a:xfrm flipV="1">
            <a:off x="5364956" y="2778126"/>
            <a:ext cx="195720" cy="793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isco magnético 27"/>
          <p:cNvSpPr/>
          <p:nvPr/>
        </p:nvSpPr>
        <p:spPr>
          <a:xfrm>
            <a:off x="6324600" y="2390472"/>
            <a:ext cx="952500" cy="771828"/>
          </a:xfrm>
          <a:prstGeom prst="flowChartMagneticDisk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/>
              <a:t>Reports’ Index</a:t>
            </a:r>
            <a:endParaRPr lang="en-US" b="1" dirty="0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15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7416" y="242589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0676" y="2409032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cxnSp>
        <p:nvCxnSpPr>
          <p:cNvPr id="157" name="Conector recto 21"/>
          <p:cNvCxnSpPr/>
          <p:nvPr/>
        </p:nvCxnSpPr>
        <p:spPr>
          <a:xfrm flipV="1">
            <a:off x="5918199" y="2789086"/>
            <a:ext cx="469901" cy="1740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21"/>
          <p:cNvCxnSpPr>
            <a:stCxn id="28" idx="4"/>
            <a:endCxn id="29" idx="1"/>
          </p:cNvCxnSpPr>
          <p:nvPr/>
        </p:nvCxnSpPr>
        <p:spPr>
          <a:xfrm flipV="1">
            <a:off x="7277100" y="2776140"/>
            <a:ext cx="160890" cy="246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3"/>
          <p:cNvCxnSpPr>
            <a:stCxn id="15" idx="1"/>
            <a:endCxn id="29" idx="3"/>
          </p:cNvCxnSpPr>
          <p:nvPr/>
        </p:nvCxnSpPr>
        <p:spPr>
          <a:xfrm flipH="1" flipV="1">
            <a:off x="8375650" y="2776140"/>
            <a:ext cx="1191766" cy="194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ángulo redondeado 28"/>
          <p:cNvSpPr/>
          <p:nvPr/>
        </p:nvSpPr>
        <p:spPr>
          <a:xfrm>
            <a:off x="7437990" y="2479674"/>
            <a:ext cx="937660" cy="592931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b="1" dirty="0" smtClean="0"/>
              <a:t>Financial Gateway</a:t>
            </a:r>
            <a:endParaRPr lang="en-US" b="1" dirty="0"/>
          </a:p>
        </p:txBody>
      </p: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3" name="232 CuadroTexto"/>
          <p:cNvSpPr txBox="1"/>
          <p:nvPr/>
        </p:nvSpPr>
        <p:spPr>
          <a:xfrm rot="19454852">
            <a:off x="9448239" y="2407625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David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1148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7: </a:t>
            </a:r>
            <a:r>
              <a:rPr lang="en-GB" sz="2000" b="1" dirty="0"/>
              <a:t>A query to the Financial Gateway gets a list of URLs of the indexed reports matching the </a:t>
            </a:r>
            <a:r>
              <a:rPr lang="en-GB" sz="2000" b="1" dirty="0" smtClean="0"/>
              <a:t>criteria.</a:t>
            </a:r>
            <a:endParaRPr lang="en-US" sz="2000" b="1" dirty="0"/>
          </a:p>
        </p:txBody>
      </p:sp>
      <p:sp>
        <p:nvSpPr>
          <p:cNvPr id="76" name="75 CuadroTexto"/>
          <p:cNvSpPr txBox="1"/>
          <p:nvPr/>
        </p:nvSpPr>
        <p:spPr>
          <a:xfrm>
            <a:off x="8496300" y="2498725"/>
            <a:ext cx="10287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←Query?</a:t>
            </a:r>
          </a:p>
          <a:p>
            <a:pPr algn="ctr">
              <a:spcAft>
                <a:spcPts val="600"/>
              </a:spcAft>
            </a:pPr>
            <a:r>
              <a:rPr lang="en-US" sz="1400" b="1" dirty="0" smtClean="0"/>
              <a:t>URL list→</a:t>
            </a:r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cxnSp>
        <p:nvCxnSpPr>
          <p:cNvPr id="22" name="Conector recto 21"/>
          <p:cNvCxnSpPr>
            <a:endCxn id="1026" idx="1"/>
          </p:cNvCxnSpPr>
          <p:nvPr/>
        </p:nvCxnSpPr>
        <p:spPr>
          <a:xfrm flipV="1">
            <a:off x="5364956" y="2778126"/>
            <a:ext cx="195720" cy="793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isco magnético 27"/>
          <p:cNvSpPr/>
          <p:nvPr/>
        </p:nvSpPr>
        <p:spPr>
          <a:xfrm>
            <a:off x="6324600" y="2390472"/>
            <a:ext cx="952500" cy="771828"/>
          </a:xfrm>
          <a:prstGeom prst="flowChartMagneticDisk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/>
              <a:t>Reports’ Index</a:t>
            </a:r>
            <a:endParaRPr lang="en-US" b="1" dirty="0"/>
          </a:p>
        </p:txBody>
      </p:sp>
      <p:sp>
        <p:nvSpPr>
          <p:cNvPr id="30" name="Rectángulo redondeado 29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15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7416" y="242589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0676" y="2409032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63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64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77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0" name="Conector recto 13"/>
          <p:cNvCxnSpPr>
            <a:stCxn id="79" idx="3"/>
            <a:endCxn id="93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1" name="Conector recto 13"/>
          <p:cNvCxnSpPr>
            <a:stCxn id="61" idx="3"/>
            <a:endCxn id="30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11" name="Conector recto 13"/>
          <p:cNvCxnSpPr>
            <a:stCxn id="93" idx="3"/>
            <a:endCxn id="110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ector recto 13"/>
          <p:cNvCxnSpPr>
            <a:stCxn id="32" idx="1"/>
            <a:endCxn id="30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50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51" name="Conector recto 13"/>
          <p:cNvCxnSpPr>
            <a:stCxn id="150" idx="1"/>
            <a:endCxn id="110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cxnSp>
        <p:nvCxnSpPr>
          <p:cNvPr id="157" name="Conector recto 21"/>
          <p:cNvCxnSpPr>
            <a:stCxn id="1026" idx="3"/>
            <a:endCxn id="28" idx="2"/>
          </p:cNvCxnSpPr>
          <p:nvPr/>
        </p:nvCxnSpPr>
        <p:spPr>
          <a:xfrm flipV="1">
            <a:off x="5854699" y="2776386"/>
            <a:ext cx="469901" cy="1740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21"/>
          <p:cNvCxnSpPr>
            <a:stCxn id="28" idx="4"/>
            <a:endCxn id="29" idx="1"/>
          </p:cNvCxnSpPr>
          <p:nvPr/>
        </p:nvCxnSpPr>
        <p:spPr>
          <a:xfrm flipV="1">
            <a:off x="7277100" y="2776140"/>
            <a:ext cx="160890" cy="246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ector recto 13"/>
          <p:cNvCxnSpPr>
            <a:stCxn id="15" idx="1"/>
            <a:endCxn id="29" idx="3"/>
          </p:cNvCxnSpPr>
          <p:nvPr/>
        </p:nvCxnSpPr>
        <p:spPr>
          <a:xfrm flipH="1" flipV="1">
            <a:off x="8375650" y="2776140"/>
            <a:ext cx="1191766" cy="194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57" name="Conector recto 13"/>
          <p:cNvCxnSpPr>
            <a:stCxn id="54" idx="0"/>
            <a:endCxn id="59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67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6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69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pic>
        <p:nvPicPr>
          <p:cNvPr id="141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42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43" name="Conector recto 13"/>
          <p:cNvCxnSpPr>
            <a:stCxn id="141" idx="3"/>
            <a:endCxn id="142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3"/>
          <p:cNvCxnSpPr>
            <a:stCxn id="78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6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66" name="Conector recto 13"/>
          <p:cNvCxnSpPr>
            <a:stCxn id="78" idx="3"/>
            <a:endCxn id="141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ector recto 13"/>
          <p:cNvCxnSpPr>
            <a:endCxn id="30" idx="3"/>
          </p:cNvCxnSpPr>
          <p:nvPr/>
        </p:nvCxnSpPr>
        <p:spPr>
          <a:xfrm flipH="1" flipV="1">
            <a:off x="7471731" y="1223018"/>
            <a:ext cx="2154869" cy="1367782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186 Documento"/>
          <p:cNvSpPr/>
          <p:nvPr/>
        </p:nvSpPr>
        <p:spPr>
          <a:xfrm>
            <a:off x="8496300" y="19335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188" name="187 CuadroTexto"/>
          <p:cNvSpPr txBox="1"/>
          <p:nvPr/>
        </p:nvSpPr>
        <p:spPr>
          <a:xfrm rot="1932611">
            <a:off x="7470774" y="1524142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URL?</a:t>
            </a:r>
          </a:p>
        </p:txBody>
      </p:sp>
      <p:cxnSp>
        <p:nvCxnSpPr>
          <p:cNvPr id="190" name="Conector recto 13"/>
          <p:cNvCxnSpPr>
            <a:endCxn id="110" idx="3"/>
          </p:cNvCxnSpPr>
          <p:nvPr/>
        </p:nvCxnSpPr>
        <p:spPr>
          <a:xfrm flipH="1">
            <a:off x="7484431" y="2933700"/>
            <a:ext cx="2104069" cy="1731018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192 Documento"/>
          <p:cNvSpPr/>
          <p:nvPr/>
        </p:nvSpPr>
        <p:spPr>
          <a:xfrm>
            <a:off x="8512175" y="33718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sp>
        <p:nvSpPr>
          <p:cNvPr id="194" name="193 CuadroTexto"/>
          <p:cNvSpPr txBox="1"/>
          <p:nvPr/>
        </p:nvSpPr>
        <p:spPr>
          <a:xfrm rot="19314623">
            <a:off x="7375525" y="4016517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URL?</a:t>
            </a:r>
          </a:p>
        </p:txBody>
      </p:sp>
      <p:sp>
        <p:nvSpPr>
          <p:cNvPr id="195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cxnSp>
        <p:nvCxnSpPr>
          <p:cNvPr id="222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ángulo redondeado 28"/>
          <p:cNvSpPr/>
          <p:nvPr/>
        </p:nvSpPr>
        <p:spPr>
          <a:xfrm>
            <a:off x="7437990" y="2479674"/>
            <a:ext cx="937660" cy="592931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b="1" dirty="0" smtClean="0"/>
              <a:t>Financial Gateway</a:t>
            </a:r>
            <a:endParaRPr lang="en-US" b="1" dirty="0"/>
          </a:p>
        </p:txBody>
      </p:sp>
      <p:sp>
        <p:nvSpPr>
          <p:cNvPr id="228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1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2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233" name="232 CuadroTexto"/>
          <p:cNvSpPr txBox="1"/>
          <p:nvPr/>
        </p:nvSpPr>
        <p:spPr>
          <a:xfrm rot="19454852">
            <a:off x="9448239" y="2407625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David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239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CuadroTexto"/>
          <p:cNvSpPr txBox="1"/>
          <p:nvPr/>
        </p:nvSpPr>
        <p:spPr>
          <a:xfrm>
            <a:off x="0" y="0"/>
            <a:ext cx="106734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8: </a:t>
            </a:r>
            <a:r>
              <a:rPr lang="en-US" sz="2000" b="1" dirty="0" smtClean="0"/>
              <a:t>David retrieves </a:t>
            </a:r>
            <a:r>
              <a:rPr lang="en-US" sz="2000" b="1" dirty="0" smtClean="0"/>
              <a:t>the selected Reports using the URLs of their respective Publication websites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83 CuadroTexto"/>
          <p:cNvSpPr txBox="1"/>
          <p:nvPr/>
        </p:nvSpPr>
        <p:spPr>
          <a:xfrm>
            <a:off x="0" y="0"/>
            <a:ext cx="10010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EFTG 9: </a:t>
            </a:r>
            <a:r>
              <a:rPr lang="en-GB" sz="2000" b="1" dirty="0"/>
              <a:t>Full overview of </a:t>
            </a:r>
            <a:r>
              <a:rPr lang="en-GB" sz="2000" b="1" dirty="0" smtClean="0"/>
              <a:t>functions </a:t>
            </a:r>
            <a:r>
              <a:rPr lang="en-GB" sz="2000" b="1" dirty="0"/>
              <a:t>needed </a:t>
            </a:r>
            <a:r>
              <a:rPr lang="en-US" sz="2000" b="1" dirty="0" smtClean="0"/>
              <a:t>for </a:t>
            </a:r>
            <a:r>
              <a:rPr lang="en-US" sz="2000" b="1" dirty="0" smtClean="0"/>
              <a:t>the European Financial Transparency </a:t>
            </a:r>
            <a:r>
              <a:rPr lang="en-US" sz="2000" b="1" dirty="0" smtClean="0"/>
              <a:t>Gateway.</a:t>
            </a:r>
            <a:endParaRPr lang="en-US" sz="2000" b="1" dirty="0"/>
          </a:p>
        </p:txBody>
      </p:sp>
      <p:sp>
        <p:nvSpPr>
          <p:cNvPr id="65" name="65 Forma libre"/>
          <p:cNvSpPr/>
          <p:nvPr/>
        </p:nvSpPr>
        <p:spPr>
          <a:xfrm>
            <a:off x="596899" y="1739900"/>
            <a:ext cx="673101" cy="1943100"/>
          </a:xfrm>
          <a:custGeom>
            <a:avLst/>
            <a:gdLst>
              <a:gd name="connsiteX0" fmla="*/ 808567 w 859367"/>
              <a:gd name="connsiteY0" fmla="*/ 0 h 2057400"/>
              <a:gd name="connsiteX1" fmla="*/ 8467 w 859367"/>
              <a:gd name="connsiteY1" fmla="*/ 1003300 h 2057400"/>
              <a:gd name="connsiteX2" fmla="*/ 859367 w 859367"/>
              <a:gd name="connsiteY2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367" h="2057400">
                <a:moveTo>
                  <a:pt x="808567" y="0"/>
                </a:moveTo>
                <a:cubicBezTo>
                  <a:pt x="404283" y="330200"/>
                  <a:pt x="0" y="660400"/>
                  <a:pt x="8467" y="1003300"/>
                </a:cubicBezTo>
                <a:cubicBezTo>
                  <a:pt x="16934" y="1346200"/>
                  <a:pt x="537634" y="1966383"/>
                  <a:pt x="859367" y="20574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Imagen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193" y="940874"/>
            <a:ext cx="4401391" cy="3759842"/>
          </a:xfrm>
          <a:prstGeom prst="rect">
            <a:avLst/>
          </a:prstGeom>
        </p:spPr>
      </p:pic>
      <p:cxnSp>
        <p:nvCxnSpPr>
          <p:cNvPr id="71" name="Conector recto 70"/>
          <p:cNvCxnSpPr>
            <a:endCxn id="81" idx="1"/>
          </p:cNvCxnSpPr>
          <p:nvPr/>
        </p:nvCxnSpPr>
        <p:spPr>
          <a:xfrm flipV="1">
            <a:off x="5364956" y="2778126"/>
            <a:ext cx="195720" cy="793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Disco magnético 71"/>
          <p:cNvSpPr/>
          <p:nvPr/>
        </p:nvSpPr>
        <p:spPr>
          <a:xfrm>
            <a:off x="6324600" y="2390472"/>
            <a:ext cx="952500" cy="771828"/>
          </a:xfrm>
          <a:prstGeom prst="flowChartMagneticDisk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/>
              <a:t>Reports’ Index</a:t>
            </a:r>
            <a:endParaRPr lang="en-US" b="1" dirty="0"/>
          </a:p>
        </p:txBody>
      </p:sp>
      <p:sp>
        <p:nvSpPr>
          <p:cNvPr id="73" name="Rectángulo redondeado 72"/>
          <p:cNvSpPr/>
          <p:nvPr/>
        </p:nvSpPr>
        <p:spPr>
          <a:xfrm>
            <a:off x="6110439" y="9652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pic>
        <p:nvPicPr>
          <p:cNvPr id="74" name="Imagen 7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1066" y="88284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75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67416" y="2425894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0676" y="2409032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2" name="44 Conector recto de flecha"/>
          <p:cNvCxnSpPr/>
          <p:nvPr/>
        </p:nvCxnSpPr>
        <p:spPr>
          <a:xfrm flipH="1">
            <a:off x="5035551" y="1716881"/>
            <a:ext cx="171449" cy="78582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52 Conector recto de flecha"/>
          <p:cNvCxnSpPr/>
          <p:nvPr/>
        </p:nvCxnSpPr>
        <p:spPr>
          <a:xfrm flipH="1" flipV="1">
            <a:off x="4901408" y="4008440"/>
            <a:ext cx="146048" cy="180179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26 CuadroTexto"/>
          <p:cNvSpPr txBox="1"/>
          <p:nvPr/>
        </p:nvSpPr>
        <p:spPr>
          <a:xfrm>
            <a:off x="4314887" y="995754"/>
            <a:ext cx="1043876" cy="448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Hash, URL</a:t>
            </a:r>
            <a:endParaRPr lang="en-US" sz="1600" b="1" dirty="0">
              <a:solidFill>
                <a:srgbClr val="963735"/>
              </a:solidFill>
            </a:endParaRPr>
          </a:p>
        </p:txBody>
      </p: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3702" y="8493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61 CuadroTexto"/>
          <p:cNvSpPr txBox="1"/>
          <p:nvPr/>
        </p:nvSpPr>
        <p:spPr>
          <a:xfrm>
            <a:off x="5156200" y="558800"/>
            <a:ext cx="1095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Supervisor</a:t>
            </a:r>
            <a:endParaRPr lang="en-US" sz="1600" b="1"/>
          </a:p>
        </p:txBody>
      </p:sp>
      <p:sp>
        <p:nvSpPr>
          <p:cNvPr id="88" name="62 CuadroTexto"/>
          <p:cNvSpPr txBox="1"/>
          <p:nvPr/>
        </p:nvSpPr>
        <p:spPr>
          <a:xfrm>
            <a:off x="5270500" y="5041900"/>
            <a:ext cx="625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OAM</a:t>
            </a:r>
            <a:endParaRPr lang="en-US" sz="1600" b="1"/>
          </a:p>
        </p:txBody>
      </p:sp>
      <p:sp>
        <p:nvSpPr>
          <p:cNvPr id="89" name="63 CuadroTexto"/>
          <p:cNvSpPr txBox="1"/>
          <p:nvPr/>
        </p:nvSpPr>
        <p:spPr>
          <a:xfrm>
            <a:off x="1016000" y="46990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Issuer</a:t>
            </a:r>
            <a:endParaRPr lang="en-US" sz="1600" b="1"/>
          </a:p>
        </p:txBody>
      </p:sp>
      <p:sp>
        <p:nvSpPr>
          <p:cNvPr id="90" name="64 CuadroTexto"/>
          <p:cNvSpPr txBox="1"/>
          <p:nvPr/>
        </p:nvSpPr>
        <p:spPr>
          <a:xfrm>
            <a:off x="5290345" y="3113880"/>
            <a:ext cx="952500" cy="49257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b="1" dirty="0" smtClean="0">
                <a:solidFill>
                  <a:srgbClr val="2EAFB5"/>
                </a:solidFill>
              </a:rPr>
              <a:t>Event → </a:t>
            </a:r>
          </a:p>
          <a:p>
            <a:pPr algn="ctr">
              <a:lnSpc>
                <a:spcPct val="70000"/>
              </a:lnSpc>
            </a:pPr>
            <a:r>
              <a:rPr lang="en-US" b="1" dirty="0" smtClean="0">
                <a:solidFill>
                  <a:srgbClr val="2EAFB5"/>
                </a:solidFill>
              </a:rPr>
              <a:t>Notarize</a:t>
            </a:r>
            <a:endParaRPr lang="en-US" b="1" dirty="0">
              <a:solidFill>
                <a:srgbClr val="2EAFB5"/>
              </a:solidFill>
            </a:endParaRPr>
          </a:p>
        </p:txBody>
      </p:sp>
      <p:sp>
        <p:nvSpPr>
          <p:cNvPr id="91" name="76 CuadroTexto"/>
          <p:cNvSpPr txBox="1"/>
          <p:nvPr/>
        </p:nvSpPr>
        <p:spPr>
          <a:xfrm>
            <a:off x="2311400" y="6134100"/>
            <a:ext cx="1285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Check Server</a:t>
            </a:r>
            <a:endParaRPr lang="en-US" sz="1600" b="1"/>
          </a:p>
        </p:txBody>
      </p:sp>
      <p:pic>
        <p:nvPicPr>
          <p:cNvPr id="9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8102" y="5370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4" name="Conector recto 13"/>
          <p:cNvCxnSpPr>
            <a:stCxn id="96" idx="3"/>
            <a:endCxn id="97" idx="1"/>
          </p:cNvCxnSpPr>
          <p:nvPr/>
        </p:nvCxnSpPr>
        <p:spPr>
          <a:xfrm flipV="1">
            <a:off x="4762500" y="4672807"/>
            <a:ext cx="642602" cy="21669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88 CuadroTexto"/>
          <p:cNvSpPr txBox="1"/>
          <p:nvPr/>
        </p:nvSpPr>
        <p:spPr>
          <a:xfrm>
            <a:off x="4267561" y="4318000"/>
            <a:ext cx="1043876" cy="437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Hash, URL</a:t>
            </a:r>
            <a:endParaRPr lang="en-US" sz="1600" b="1" dirty="0">
              <a:solidFill>
                <a:srgbClr val="963735"/>
              </a:solidFill>
            </a:endParaRPr>
          </a:p>
        </p:txBody>
      </p:sp>
      <p:sp>
        <p:nvSpPr>
          <p:cNvPr id="96" name="78 Documento"/>
          <p:cNvSpPr/>
          <p:nvPr/>
        </p:nvSpPr>
        <p:spPr>
          <a:xfrm>
            <a:off x="4140200" y="46863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5102" y="43037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8" name="Conector recto 13"/>
          <p:cNvCxnSpPr>
            <a:stCxn id="86" idx="3"/>
            <a:endCxn id="73" idx="1"/>
          </p:cNvCxnSpPr>
          <p:nvPr/>
        </p:nvCxnSpPr>
        <p:spPr>
          <a:xfrm>
            <a:off x="5927725" y="1218407"/>
            <a:ext cx="182714" cy="4611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ángulo redondeado 29"/>
          <p:cNvSpPr/>
          <p:nvPr/>
        </p:nvSpPr>
        <p:spPr>
          <a:xfrm>
            <a:off x="6123139" y="4406901"/>
            <a:ext cx="1361292" cy="515634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PublicationWeb</a:t>
            </a:r>
            <a:endParaRPr lang="en-US" b="1"/>
          </a:p>
        </p:txBody>
      </p:sp>
      <p:cxnSp>
        <p:nvCxnSpPr>
          <p:cNvPr id="100" name="Conector recto 13"/>
          <p:cNvCxnSpPr>
            <a:stCxn id="97" idx="3"/>
            <a:endCxn id="99" idx="1"/>
          </p:cNvCxnSpPr>
          <p:nvPr/>
        </p:nvCxnSpPr>
        <p:spPr>
          <a:xfrm flipV="1">
            <a:off x="5699125" y="4664718"/>
            <a:ext cx="424014" cy="8089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recto 13"/>
          <p:cNvCxnSpPr>
            <a:stCxn id="72" idx="1"/>
            <a:endCxn id="73" idx="2"/>
          </p:cNvCxnSpPr>
          <p:nvPr/>
        </p:nvCxnSpPr>
        <p:spPr>
          <a:xfrm flipH="1" flipV="1">
            <a:off x="6791085" y="1480835"/>
            <a:ext cx="9765" cy="909637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cto 13"/>
          <p:cNvCxnSpPr>
            <a:stCxn id="74" idx="1"/>
            <a:endCxn id="73" idx="3"/>
          </p:cNvCxnSpPr>
          <p:nvPr/>
        </p:nvCxnSpPr>
        <p:spPr>
          <a:xfrm flipH="1" flipV="1">
            <a:off x="7471731" y="1223018"/>
            <a:ext cx="2089335" cy="12016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144 Documento"/>
          <p:cNvSpPr/>
          <p:nvPr/>
        </p:nvSpPr>
        <p:spPr>
          <a:xfrm>
            <a:off x="8496300" y="10318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105" name="145 Documento"/>
          <p:cNvSpPr/>
          <p:nvPr/>
        </p:nvSpPr>
        <p:spPr>
          <a:xfrm>
            <a:off x="6527800" y="18288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06" name="Imagen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92816" y="4321369"/>
            <a:ext cx="588268" cy="704380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cxnSp>
        <p:nvCxnSpPr>
          <p:cNvPr id="107" name="Conector recto 13"/>
          <p:cNvCxnSpPr>
            <a:stCxn id="106" idx="1"/>
            <a:endCxn id="99" idx="3"/>
          </p:cNvCxnSpPr>
          <p:nvPr/>
        </p:nvCxnSpPr>
        <p:spPr>
          <a:xfrm flipH="1" flipV="1">
            <a:off x="7484431" y="4664718"/>
            <a:ext cx="2108385" cy="884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151 Documento"/>
          <p:cNvSpPr/>
          <p:nvPr/>
        </p:nvSpPr>
        <p:spPr>
          <a:xfrm>
            <a:off x="8524875" y="44513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cxnSp>
        <p:nvCxnSpPr>
          <p:cNvPr id="109" name="Conector recto 21"/>
          <p:cNvCxnSpPr>
            <a:stCxn id="81" idx="3"/>
            <a:endCxn id="72" idx="2"/>
          </p:cNvCxnSpPr>
          <p:nvPr/>
        </p:nvCxnSpPr>
        <p:spPr>
          <a:xfrm flipV="1">
            <a:off x="5854699" y="2776386"/>
            <a:ext cx="469901" cy="1740"/>
          </a:xfrm>
          <a:prstGeom prst="line">
            <a:avLst/>
          </a:pr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recto 21"/>
          <p:cNvCxnSpPr>
            <a:stCxn id="72" idx="4"/>
            <a:endCxn id="168" idx="1"/>
          </p:cNvCxnSpPr>
          <p:nvPr/>
        </p:nvCxnSpPr>
        <p:spPr>
          <a:xfrm flipV="1">
            <a:off x="7277100" y="2776140"/>
            <a:ext cx="160890" cy="246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ector recto 13"/>
          <p:cNvCxnSpPr>
            <a:stCxn id="72" idx="3"/>
            <a:endCxn id="99" idx="0"/>
          </p:cNvCxnSpPr>
          <p:nvPr/>
        </p:nvCxnSpPr>
        <p:spPr>
          <a:xfrm>
            <a:off x="6800850" y="3162300"/>
            <a:ext cx="2935" cy="1244601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174 Documento"/>
          <p:cNvSpPr/>
          <p:nvPr/>
        </p:nvSpPr>
        <p:spPr>
          <a:xfrm>
            <a:off x="6502400" y="34417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15" name="Conector recto 13"/>
          <p:cNvCxnSpPr>
            <a:stCxn id="75" idx="1"/>
            <a:endCxn id="168" idx="3"/>
          </p:cNvCxnSpPr>
          <p:nvPr/>
        </p:nvCxnSpPr>
        <p:spPr>
          <a:xfrm flipH="1" flipV="1">
            <a:off x="8375650" y="2776140"/>
            <a:ext cx="1191766" cy="194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51 Forma libre"/>
          <p:cNvSpPr/>
          <p:nvPr/>
        </p:nvSpPr>
        <p:spPr>
          <a:xfrm>
            <a:off x="1473200" y="584200"/>
            <a:ext cx="4178300" cy="508000"/>
          </a:xfrm>
          <a:custGeom>
            <a:avLst/>
            <a:gdLst>
              <a:gd name="connsiteX0" fmla="*/ 0 w 4279900"/>
              <a:gd name="connsiteY0" fmla="*/ 901700 h 901700"/>
              <a:gd name="connsiteX1" fmla="*/ 2235200 w 4279900"/>
              <a:gd name="connsiteY1" fmla="*/ 0 h 901700"/>
              <a:gd name="connsiteX2" fmla="*/ 4279900 w 4279900"/>
              <a:gd name="connsiteY2" fmla="*/ 90170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9900" h="901700">
                <a:moveTo>
                  <a:pt x="0" y="901700"/>
                </a:moveTo>
                <a:cubicBezTo>
                  <a:pt x="760941" y="450850"/>
                  <a:pt x="1521883" y="0"/>
                  <a:pt x="2235200" y="0"/>
                </a:cubicBezTo>
                <a:cubicBezTo>
                  <a:pt x="2948517" y="0"/>
                  <a:pt x="3614208" y="450850"/>
                  <a:pt x="4279900" y="901700"/>
                </a:cubicBezTo>
              </a:path>
            </a:pathLst>
          </a:custGeom>
          <a:ln w="3810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25 Documento"/>
          <p:cNvSpPr/>
          <p:nvPr/>
        </p:nvSpPr>
        <p:spPr>
          <a:xfrm>
            <a:off x="3263900" y="4191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pic>
        <p:nvPicPr>
          <p:cNvPr id="118" name="Imagen 1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9750" y="775719"/>
            <a:ext cx="208950" cy="209965"/>
          </a:xfrm>
          <a:prstGeom prst="rect">
            <a:avLst/>
          </a:prstGeom>
        </p:spPr>
      </p:pic>
      <p:pic>
        <p:nvPicPr>
          <p:cNvPr id="1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02" y="37449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102" y="925513"/>
            <a:ext cx="29402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" name="54 Documento"/>
          <p:cNvSpPr/>
          <p:nvPr/>
        </p:nvSpPr>
        <p:spPr>
          <a:xfrm>
            <a:off x="317500" y="25019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Unaudited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22" name="Conector recto 13"/>
          <p:cNvCxnSpPr>
            <a:stCxn id="119" idx="0"/>
            <a:endCxn id="120" idx="2"/>
          </p:cNvCxnSpPr>
          <p:nvPr/>
        </p:nvCxnSpPr>
        <p:spPr>
          <a:xfrm flipH="1" flipV="1">
            <a:off x="1361114" y="1663700"/>
            <a:ext cx="25400" cy="2081213"/>
          </a:xfrm>
          <a:prstGeom prst="line">
            <a:avLst/>
          </a:prstGeom>
          <a:ln w="31750">
            <a:solidFill>
              <a:srgbClr val="2EAFB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55 Documento"/>
          <p:cNvSpPr/>
          <p:nvPr/>
        </p:nvSpPr>
        <p:spPr>
          <a:xfrm>
            <a:off x="1016000" y="248920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100" b="1" smtClean="0"/>
              <a:t>Audited </a:t>
            </a:r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124" name="66 CuadroTexto"/>
          <p:cNvSpPr txBox="1"/>
          <p:nvPr/>
        </p:nvSpPr>
        <p:spPr>
          <a:xfrm>
            <a:off x="1003300" y="4584700"/>
            <a:ext cx="833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/>
              <a:t>Auditor</a:t>
            </a:r>
            <a:endParaRPr lang="en-US" sz="1600" b="1"/>
          </a:p>
        </p:txBody>
      </p:sp>
      <p:pic>
        <p:nvPicPr>
          <p:cNvPr id="125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7350" y="2147319"/>
            <a:ext cx="208950" cy="209965"/>
          </a:xfrm>
          <a:prstGeom prst="rect">
            <a:avLst/>
          </a:prstGeom>
        </p:spPr>
      </p:pic>
      <p:pic>
        <p:nvPicPr>
          <p:cNvPr id="126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64250" y="3023619"/>
            <a:ext cx="208950" cy="209965"/>
          </a:xfrm>
          <a:prstGeom prst="rect">
            <a:avLst/>
          </a:prstGeom>
        </p:spPr>
      </p:pic>
      <p:sp>
        <p:nvSpPr>
          <p:cNvPr id="127" name="84 CuadroTexto"/>
          <p:cNvSpPr txBox="1"/>
          <p:nvPr/>
        </p:nvSpPr>
        <p:spPr>
          <a:xfrm>
            <a:off x="8496300" y="2498725"/>
            <a:ext cx="10287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←Query?</a:t>
            </a:r>
          </a:p>
          <a:p>
            <a:pPr algn="ctr">
              <a:spcAft>
                <a:spcPts val="600"/>
              </a:spcAft>
            </a:pPr>
            <a:r>
              <a:rPr lang="en-US" sz="1400" b="1" dirty="0" smtClean="0"/>
              <a:t>URL list→</a:t>
            </a:r>
          </a:p>
        </p:txBody>
      </p:sp>
      <p:sp>
        <p:nvSpPr>
          <p:cNvPr id="128" name="120 CuadroTexto"/>
          <p:cNvSpPr txBox="1"/>
          <p:nvPr/>
        </p:nvSpPr>
        <p:spPr>
          <a:xfrm>
            <a:off x="7515225" y="946150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Query?</a:t>
            </a:r>
          </a:p>
        </p:txBody>
      </p:sp>
      <p:pic>
        <p:nvPicPr>
          <p:cNvPr id="129" name="Imagen 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5516" y="5422899"/>
            <a:ext cx="588268" cy="682349"/>
          </a:xfrm>
          <a:prstGeom prst="rect">
            <a:avLst/>
          </a:prstGeom>
          <a:scene3d>
            <a:camera prst="perspectiveContrastingLeftFacing" fov="0">
              <a:rot lat="0" lon="10800000" rev="0"/>
            </a:camera>
            <a:lightRig rig="threePt" dir="t"/>
          </a:scene3d>
        </p:spPr>
      </p:pic>
      <p:sp>
        <p:nvSpPr>
          <p:cNvPr id="130" name="141 Documento"/>
          <p:cNvSpPr/>
          <p:nvPr/>
        </p:nvSpPr>
        <p:spPr>
          <a:xfrm>
            <a:off x="10734675" y="55562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cxnSp>
        <p:nvCxnSpPr>
          <p:cNvPr id="131" name="Conector recto 13"/>
          <p:cNvCxnSpPr>
            <a:stCxn id="129" idx="3"/>
            <a:endCxn id="130" idx="1"/>
          </p:cNvCxnSpPr>
          <p:nvPr/>
        </p:nvCxnSpPr>
        <p:spPr>
          <a:xfrm flipV="1">
            <a:off x="10193784" y="5759450"/>
            <a:ext cx="540891" cy="4624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ector recto 13"/>
          <p:cNvCxnSpPr>
            <a:stCxn id="92" idx="0"/>
          </p:cNvCxnSpPr>
          <p:nvPr/>
        </p:nvCxnSpPr>
        <p:spPr>
          <a:xfrm flipH="1" flipV="1">
            <a:off x="2870200" y="4470400"/>
            <a:ext cx="14914" cy="900113"/>
          </a:xfrm>
          <a:prstGeom prst="line">
            <a:avLst/>
          </a:prstGeom>
          <a:ln w="3175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158 CuadroTexto"/>
          <p:cNvSpPr txBox="1"/>
          <p:nvPr/>
        </p:nvSpPr>
        <p:spPr>
          <a:xfrm>
            <a:off x="2921000" y="4686300"/>
            <a:ext cx="737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rgbClr val="2EAFB5"/>
                </a:solidFill>
              </a:rPr>
              <a:t>Check </a:t>
            </a:r>
          </a:p>
          <a:p>
            <a:r>
              <a:rPr lang="en-US" sz="1600" b="1" smtClean="0">
                <a:solidFill>
                  <a:srgbClr val="2EAFB5"/>
                </a:solidFill>
              </a:rPr>
              <a:t>Hash</a:t>
            </a:r>
            <a:endParaRPr lang="en-US" sz="1600" b="1">
              <a:solidFill>
                <a:srgbClr val="2EAFB5"/>
              </a:solidFill>
            </a:endParaRPr>
          </a:p>
        </p:txBody>
      </p:sp>
      <p:pic>
        <p:nvPicPr>
          <p:cNvPr id="134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1106" y="4882582"/>
            <a:ext cx="208950" cy="209965"/>
          </a:xfrm>
          <a:prstGeom prst="rect">
            <a:avLst/>
          </a:prstGeom>
        </p:spPr>
      </p:pic>
      <p:cxnSp>
        <p:nvCxnSpPr>
          <p:cNvPr id="135" name="Conector recto 13"/>
          <p:cNvCxnSpPr>
            <a:stCxn id="92" idx="3"/>
            <a:endCxn id="129" idx="1"/>
          </p:cNvCxnSpPr>
          <p:nvPr/>
        </p:nvCxnSpPr>
        <p:spPr>
          <a:xfrm>
            <a:off x="3032125" y="5739607"/>
            <a:ext cx="6573391" cy="24467"/>
          </a:xfrm>
          <a:prstGeom prst="line">
            <a:avLst/>
          </a:prstGeom>
          <a:ln w="31750">
            <a:solidFill>
              <a:srgbClr val="2EAFB5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176 CuadroTexto"/>
          <p:cNvSpPr txBox="1"/>
          <p:nvPr/>
        </p:nvSpPr>
        <p:spPr>
          <a:xfrm>
            <a:off x="5992483" y="5448300"/>
            <a:ext cx="2515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← Check Report’s Hash </a:t>
            </a:r>
          </a:p>
          <a:p>
            <a:pPr algn="ctr"/>
            <a:r>
              <a:rPr lang="en-US" sz="1600" b="1" dirty="0" smtClean="0"/>
              <a:t>Integrity, No repudiation →</a:t>
            </a:r>
            <a:endParaRPr lang="en-US" sz="1600" b="1" dirty="0"/>
          </a:p>
        </p:txBody>
      </p:sp>
      <p:sp>
        <p:nvSpPr>
          <p:cNvPr id="137" name="177 CuadroTexto"/>
          <p:cNvSpPr txBox="1"/>
          <p:nvPr/>
        </p:nvSpPr>
        <p:spPr>
          <a:xfrm>
            <a:off x="7581900" y="4632325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Query?</a:t>
            </a:r>
          </a:p>
        </p:txBody>
      </p:sp>
      <p:sp>
        <p:nvSpPr>
          <p:cNvPr id="138" name="178 CuadroTexto"/>
          <p:cNvSpPr txBox="1"/>
          <p:nvPr/>
        </p:nvSpPr>
        <p:spPr>
          <a:xfrm>
            <a:off x="5991225" y="1488281"/>
            <a:ext cx="109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URL?↑</a:t>
            </a:r>
          </a:p>
        </p:txBody>
      </p:sp>
      <p:sp>
        <p:nvSpPr>
          <p:cNvPr id="139" name="180 CuadroTexto"/>
          <p:cNvSpPr txBox="1"/>
          <p:nvPr/>
        </p:nvSpPr>
        <p:spPr>
          <a:xfrm>
            <a:off x="5997575" y="3939381"/>
            <a:ext cx="109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URL?↓</a:t>
            </a:r>
          </a:p>
        </p:txBody>
      </p:sp>
      <p:sp>
        <p:nvSpPr>
          <p:cNvPr id="144" name="181 CuadroTexto"/>
          <p:cNvSpPr txBox="1"/>
          <p:nvPr/>
        </p:nvSpPr>
        <p:spPr>
          <a:xfrm>
            <a:off x="1649340" y="4247356"/>
            <a:ext cx="903452" cy="448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</a:t>
            </a:r>
          </a:p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</a:t>
            </a:r>
            <a:endParaRPr lang="en-US" sz="1600" b="1" dirty="0">
              <a:solidFill>
                <a:srgbClr val="963735"/>
              </a:solidFill>
            </a:endParaRPr>
          </a:p>
        </p:txBody>
      </p:sp>
      <p:sp>
        <p:nvSpPr>
          <p:cNvPr id="146" name="182 CuadroTexto"/>
          <p:cNvSpPr txBox="1"/>
          <p:nvPr/>
        </p:nvSpPr>
        <p:spPr>
          <a:xfrm>
            <a:off x="1629166" y="1004094"/>
            <a:ext cx="1043876" cy="4480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Notarize </a:t>
            </a:r>
          </a:p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Hash, URL</a:t>
            </a:r>
            <a:endParaRPr lang="en-US" sz="1600" b="1" dirty="0">
              <a:solidFill>
                <a:srgbClr val="963735"/>
              </a:solidFill>
            </a:endParaRPr>
          </a:p>
        </p:txBody>
      </p:sp>
      <p:cxnSp>
        <p:nvCxnSpPr>
          <p:cNvPr id="147" name="Conector recto 13"/>
          <p:cNvCxnSpPr>
            <a:endCxn id="73" idx="3"/>
          </p:cNvCxnSpPr>
          <p:nvPr/>
        </p:nvCxnSpPr>
        <p:spPr>
          <a:xfrm flipH="1" flipV="1">
            <a:off x="7471731" y="1223018"/>
            <a:ext cx="2154869" cy="1367782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186 Documento"/>
          <p:cNvSpPr/>
          <p:nvPr/>
        </p:nvSpPr>
        <p:spPr>
          <a:xfrm>
            <a:off x="8496300" y="1933575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smtClean="0"/>
              <a:t>Report</a:t>
            </a:r>
            <a:endParaRPr lang="en-US" sz="1400" b="1"/>
          </a:p>
        </p:txBody>
      </p:sp>
      <p:sp>
        <p:nvSpPr>
          <p:cNvPr id="149" name="187 CuadroTexto"/>
          <p:cNvSpPr txBox="1"/>
          <p:nvPr/>
        </p:nvSpPr>
        <p:spPr>
          <a:xfrm rot="1932611">
            <a:off x="7470774" y="1524142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URL?</a:t>
            </a:r>
          </a:p>
        </p:txBody>
      </p:sp>
      <p:cxnSp>
        <p:nvCxnSpPr>
          <p:cNvPr id="153" name="Conector recto 13"/>
          <p:cNvCxnSpPr>
            <a:endCxn id="99" idx="3"/>
          </p:cNvCxnSpPr>
          <p:nvPr/>
        </p:nvCxnSpPr>
        <p:spPr>
          <a:xfrm flipH="1">
            <a:off x="7484431" y="2933700"/>
            <a:ext cx="2104069" cy="1731018"/>
          </a:xfrm>
          <a:prstGeom prst="line">
            <a:avLst/>
          </a:prstGeom>
          <a:ln w="31750">
            <a:solidFill>
              <a:srgbClr val="2EAFB5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192 Documento"/>
          <p:cNvSpPr/>
          <p:nvPr/>
        </p:nvSpPr>
        <p:spPr>
          <a:xfrm>
            <a:off x="8512175" y="3371850"/>
            <a:ext cx="622300" cy="406400"/>
          </a:xfrm>
          <a:prstGeom prst="flowChartDocumen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en-US" sz="1400" b="1" dirty="0" smtClean="0"/>
              <a:t>Report</a:t>
            </a:r>
            <a:endParaRPr lang="en-US" sz="1400" b="1" dirty="0"/>
          </a:p>
        </p:txBody>
      </p:sp>
      <p:sp>
        <p:nvSpPr>
          <p:cNvPr id="155" name="193 CuadroTexto"/>
          <p:cNvSpPr txBox="1"/>
          <p:nvPr/>
        </p:nvSpPr>
        <p:spPr>
          <a:xfrm rot="19314623">
            <a:off x="7375525" y="4016517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 smtClean="0"/>
              <a:t>← URL?</a:t>
            </a:r>
          </a:p>
        </p:txBody>
      </p:sp>
      <p:sp>
        <p:nvSpPr>
          <p:cNvPr id="158" name="194 Llamada de nube"/>
          <p:cNvSpPr/>
          <p:nvPr/>
        </p:nvSpPr>
        <p:spPr>
          <a:xfrm>
            <a:off x="10477500" y="622300"/>
            <a:ext cx="863600" cy="4368800"/>
          </a:xfrm>
          <a:prstGeom prst="cloudCallout">
            <a:avLst>
              <a:gd name="adj1" fmla="val 13065"/>
              <a:gd name="adj2" fmla="val 62500"/>
            </a:avLst>
          </a:prstGeom>
          <a:noFill/>
          <a:ln w="25400">
            <a:solidFill>
              <a:srgbClr val="2EA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0" name="196 Rectángulo"/>
          <p:cNvSpPr/>
          <p:nvPr/>
        </p:nvSpPr>
        <p:spPr>
          <a:xfrm>
            <a:off x="10375900" y="2324100"/>
            <a:ext cx="99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2EAFB5"/>
                </a:solidFill>
              </a:rPr>
              <a:t>Reports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Supply</a:t>
            </a:r>
          </a:p>
          <a:p>
            <a:pPr algn="ctr"/>
            <a:r>
              <a:rPr lang="en-US" b="1" dirty="0" smtClean="0">
                <a:solidFill>
                  <a:srgbClr val="2EAFB5"/>
                </a:solidFill>
              </a:rPr>
              <a:t>Chain</a:t>
            </a:r>
            <a:endParaRPr lang="en-US" b="1" dirty="0">
              <a:solidFill>
                <a:srgbClr val="2EAFB5"/>
              </a:solidFill>
            </a:endParaRPr>
          </a:p>
        </p:txBody>
      </p:sp>
      <p:sp>
        <p:nvSpPr>
          <p:cNvPr id="161" name="125 CuadroTexto"/>
          <p:cNvSpPr txBox="1"/>
          <p:nvPr/>
        </p:nvSpPr>
        <p:spPr>
          <a:xfrm>
            <a:off x="5805487" y="2472531"/>
            <a:ext cx="622300" cy="592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 smtClean="0"/>
              <a:t>Add URL</a:t>
            </a:r>
          </a:p>
        </p:txBody>
      </p:sp>
      <p:cxnSp>
        <p:nvCxnSpPr>
          <p:cNvPr id="162" name="214 Conector recto de flecha"/>
          <p:cNvCxnSpPr/>
          <p:nvPr/>
        </p:nvCxnSpPr>
        <p:spPr>
          <a:xfrm flipV="1">
            <a:off x="1550194" y="3924300"/>
            <a:ext cx="197644" cy="83344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215 Conector recto de flecha"/>
          <p:cNvCxnSpPr/>
          <p:nvPr/>
        </p:nvCxnSpPr>
        <p:spPr>
          <a:xfrm>
            <a:off x="1826418" y="1543051"/>
            <a:ext cx="204788" cy="116680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221 Conector recto de flecha"/>
          <p:cNvCxnSpPr/>
          <p:nvPr/>
        </p:nvCxnSpPr>
        <p:spPr>
          <a:xfrm>
            <a:off x="2881313" y="5069681"/>
            <a:ext cx="2381" cy="207169"/>
          </a:xfrm>
          <a:prstGeom prst="straightConnector1">
            <a:avLst/>
          </a:prstGeom>
          <a:ln w="38100">
            <a:solidFill>
              <a:srgbClr val="2EAFB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ángulo redondeado 167"/>
          <p:cNvSpPr/>
          <p:nvPr/>
        </p:nvSpPr>
        <p:spPr>
          <a:xfrm>
            <a:off x="7437990" y="2479674"/>
            <a:ext cx="937660" cy="592931"/>
          </a:xfrm>
          <a:prstGeom prst="roundRect">
            <a:avLst/>
          </a:prstGeom>
          <a:solidFill>
            <a:srgbClr val="2EAF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b="1" dirty="0" smtClean="0"/>
              <a:t>Financial Gateway</a:t>
            </a:r>
            <a:endParaRPr lang="en-US" b="1" dirty="0"/>
          </a:p>
        </p:txBody>
      </p:sp>
      <p:sp>
        <p:nvSpPr>
          <p:cNvPr id="169" name="227 CuadroTexto"/>
          <p:cNvSpPr txBox="1"/>
          <p:nvPr/>
        </p:nvSpPr>
        <p:spPr>
          <a:xfrm rot="19496817">
            <a:off x="9481720" y="4350723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Bob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170" name="230 CuadroTexto"/>
          <p:cNvSpPr txBox="1"/>
          <p:nvPr/>
        </p:nvSpPr>
        <p:spPr>
          <a:xfrm rot="19454852">
            <a:off x="9490595" y="5404825"/>
            <a:ext cx="739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Carol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171" name="231 CuadroTexto"/>
          <p:cNvSpPr txBox="1"/>
          <p:nvPr/>
        </p:nvSpPr>
        <p:spPr>
          <a:xfrm rot="19601230">
            <a:off x="9437390" y="883622"/>
            <a:ext cx="74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Anna</a:t>
            </a:r>
            <a:endParaRPr lang="es-ES" sz="2000" b="1" dirty="0">
              <a:solidFill>
                <a:srgbClr val="7030A0"/>
              </a:solidFill>
            </a:endParaRPr>
          </a:p>
        </p:txBody>
      </p:sp>
      <p:sp>
        <p:nvSpPr>
          <p:cNvPr id="172" name="232 CuadroTexto"/>
          <p:cNvSpPr txBox="1"/>
          <p:nvPr/>
        </p:nvSpPr>
        <p:spPr>
          <a:xfrm rot="19454852">
            <a:off x="9448239" y="2407625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>
                <a:solidFill>
                  <a:srgbClr val="7030A0"/>
                </a:solidFill>
              </a:rPr>
              <a:t>David</a:t>
            </a:r>
            <a:endParaRPr lang="es-ES" sz="2000" b="1" dirty="0">
              <a:solidFill>
                <a:srgbClr val="7030A0"/>
              </a:solidFill>
            </a:endParaRPr>
          </a:p>
        </p:txBody>
      </p:sp>
      <p:cxnSp>
        <p:nvCxnSpPr>
          <p:cNvPr id="173" name="Conector recto 21"/>
          <p:cNvCxnSpPr/>
          <p:nvPr/>
        </p:nvCxnSpPr>
        <p:spPr>
          <a:xfrm flipV="1">
            <a:off x="1526381" y="4233863"/>
            <a:ext cx="328613" cy="90489"/>
          </a:xfrm>
          <a:prstGeom prst="line">
            <a:avLst/>
          </a:prstGeom>
          <a:ln w="38100">
            <a:solidFill>
              <a:srgbClr val="2EAFB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243 Rectángulo"/>
          <p:cNvSpPr/>
          <p:nvPr/>
        </p:nvSpPr>
        <p:spPr>
          <a:xfrm>
            <a:off x="1250157" y="4495800"/>
            <a:ext cx="61912" cy="140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5" name="83 CuadroTexto"/>
          <p:cNvSpPr txBox="1"/>
          <p:nvPr/>
        </p:nvSpPr>
        <p:spPr>
          <a:xfrm>
            <a:off x="5038189" y="1810599"/>
            <a:ext cx="1201611" cy="275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600" b="1" dirty="0" smtClean="0">
                <a:solidFill>
                  <a:srgbClr val="963735"/>
                </a:solidFill>
              </a:rPr>
              <a:t>OK Notarize</a:t>
            </a:r>
          </a:p>
        </p:txBody>
      </p:sp>
      <p:cxnSp>
        <p:nvCxnSpPr>
          <p:cNvPr id="178" name="86 Conector recto de flecha"/>
          <p:cNvCxnSpPr/>
          <p:nvPr/>
        </p:nvCxnSpPr>
        <p:spPr>
          <a:xfrm flipV="1">
            <a:off x="5463940" y="1534546"/>
            <a:ext cx="165895" cy="71436"/>
          </a:xfrm>
          <a:prstGeom prst="straightConnector1">
            <a:avLst/>
          </a:prstGeom>
          <a:ln w="38100">
            <a:solidFill>
              <a:srgbClr val="9637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CuadroTexto"/>
          <p:cNvSpPr txBox="1"/>
          <p:nvPr/>
        </p:nvSpPr>
        <p:spPr>
          <a:xfrm>
            <a:off x="3552257" y="2830035"/>
            <a:ext cx="52693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Questions</a:t>
            </a:r>
            <a:r>
              <a:rPr lang="en-US" sz="8000" b="1" dirty="0" smtClean="0"/>
              <a:t>?</a:t>
            </a:r>
            <a:endParaRPr lang="en-US" sz="8000" b="1" dirty="0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8550275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Kindly hosted by the </a:t>
            </a: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1155CC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Blockchain Lab Webinars and events</a:t>
            </a: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, University of Comillas. Spain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s-ES" sz="114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9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9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9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2" name="AutoShape 2" descr="image.png"/>
          <p:cNvSpPr>
            <a:spLocks noChangeAspect="1" noChangeArrowheads="1"/>
          </p:cNvSpPr>
          <p:nvPr/>
        </p:nvSpPr>
        <p:spPr bwMode="auto">
          <a:xfrm>
            <a:off x="123825" y="-152400"/>
            <a:ext cx="2743200" cy="1819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964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4274" name="Picture 2" descr="https://www.xbrl.es/img/alastri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868" y="417510"/>
            <a:ext cx="4049407" cy="1588615"/>
          </a:xfrm>
          <a:prstGeom prst="rect">
            <a:avLst/>
          </a:prstGeom>
          <a:noFill/>
        </p:spPr>
      </p:pic>
      <p:pic>
        <p:nvPicPr>
          <p:cNvPr id="54276" name="Picture 4" descr="https://www.xbrl.es/img/xbrl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9453" y="823911"/>
            <a:ext cx="2476500" cy="590551"/>
          </a:xfrm>
          <a:prstGeom prst="rect">
            <a:avLst/>
          </a:prstGeom>
          <a:noFill/>
        </p:spPr>
      </p:pic>
      <p:pic>
        <p:nvPicPr>
          <p:cNvPr id="54278" name="Picture 6" descr="https://www.xbrl.es/img/openfilin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15375" y="490537"/>
            <a:ext cx="2476500" cy="1257301"/>
          </a:xfrm>
          <a:prstGeom prst="rect">
            <a:avLst/>
          </a:prstGeom>
          <a:noFill/>
        </p:spPr>
      </p:pic>
      <p:sp>
        <p:nvSpPr>
          <p:cNvPr id="10" name="45 CuadroTexto"/>
          <p:cNvSpPr txBox="1"/>
          <p:nvPr/>
        </p:nvSpPr>
        <p:spPr>
          <a:xfrm>
            <a:off x="307975" y="5574555"/>
            <a:ext cx="11757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 smtClean="0"/>
              <a:t>Read more at  </a:t>
            </a:r>
            <a:r>
              <a:rPr lang="en-US" sz="6000" b="1" i="1" dirty="0" smtClean="0">
                <a:hlinkClick r:id="rId6"/>
              </a:rPr>
              <a:t>www.openfiling.info</a:t>
            </a:r>
            <a:r>
              <a:rPr lang="en-US" sz="6000" b="1" i="1" dirty="0" smtClean="0"/>
              <a:t> </a:t>
            </a:r>
            <a:endParaRPr lang="en-US" sz="6000" b="1" i="1" dirty="0"/>
          </a:p>
        </p:txBody>
      </p:sp>
    </p:spTree>
    <p:extLst>
      <p:ext uri="{BB962C8B-B14F-4D97-AF65-F5344CB8AC3E}">
        <p14:creationId xmlns:p14="http://schemas.microsoft.com/office/powerpoint/2010/main" val="4305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1077</Words>
  <Application>Microsoft Office PowerPoint</Application>
  <PresentationFormat>Panorámica</PresentationFormat>
  <Paragraphs>453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Banco de España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BOIXO PEREZ-HOLANDA, IGNACIO</dc:creator>
  <cp:lastModifiedBy>BOIXO PEREZ-HOLANDA, IGNACIO</cp:lastModifiedBy>
  <cp:revision>87</cp:revision>
  <dcterms:created xsi:type="dcterms:W3CDTF">2018-10-24T11:57:03Z</dcterms:created>
  <dcterms:modified xsi:type="dcterms:W3CDTF">2018-10-28T09:00:37Z</dcterms:modified>
</cp:coreProperties>
</file>