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60" r:id="rId4"/>
    <p:sldId id="259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EAF-5349-40D1-8832-ABC84BD5ECAD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4CE0-EFC9-4FFA-AEBE-2176693A707B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393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EAF-5349-40D1-8832-ABC84BD5ECAD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4CE0-EFC9-4FFA-AEBE-2176693A707B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83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EAF-5349-40D1-8832-ABC84BD5ECAD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4CE0-EFC9-4FFA-AEBE-2176693A707B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44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EAF-5349-40D1-8832-ABC84BD5ECAD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4CE0-EFC9-4FFA-AEBE-2176693A707B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361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EAF-5349-40D1-8832-ABC84BD5ECAD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4CE0-EFC9-4FFA-AEBE-2176693A707B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055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EAF-5349-40D1-8832-ABC84BD5ECAD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4CE0-EFC9-4FFA-AEBE-2176693A707B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303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EAF-5349-40D1-8832-ABC84BD5ECAD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4CE0-EFC9-4FFA-AEBE-2176693A707B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46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EAF-5349-40D1-8832-ABC84BD5ECAD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4CE0-EFC9-4FFA-AEBE-2176693A707B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372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EAF-5349-40D1-8832-ABC84BD5ECAD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4CE0-EFC9-4FFA-AEBE-2176693A707B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081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EAF-5349-40D1-8832-ABC84BD5ECAD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4CE0-EFC9-4FFA-AEBE-2176693A707B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82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E7EAF-5349-40D1-8832-ABC84BD5ECAD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4CE0-EFC9-4FFA-AEBE-2176693A707B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24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E7EAF-5349-40D1-8832-ABC84BD5ECAD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44CE0-EFC9-4FFA-AEBE-2176693A707B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09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mailto:ignacio@boixo.com" TargetMode="External"/><Relationship Id="rId2" Type="http://schemas.openxmlformats.org/officeDocument/2006/relationships/hyperlink" Target="https://www.comillas.edu/en/comillas-news/14166-comillas-albergara-el-primer-laboratorio-de-investigacion-blockchain-en-espana-2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inkedin.com/in/ignacio-boixo-b449911a/?originalSubdomain=es" TargetMode="External"/><Relationship Id="rId5" Type="http://schemas.openxmlformats.org/officeDocument/2006/relationships/hyperlink" Target="mailto:Javier.Mora@xbrl.org.es" TargetMode="External"/><Relationship Id="rId4" Type="http://schemas.openxmlformats.org/officeDocument/2006/relationships/hyperlink" Target="http://www.linkedin.com/in/javiermoragonzalbez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filing.info/wp-content/upLoads/data/RECEiX.xlsm" TargetMode="External"/><Relationship Id="rId2" Type="http://schemas.openxmlformats.org/officeDocument/2006/relationships/hyperlink" Target="http://www.openfiling.info/ixbr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hyperlink" Target="http://www.openfiling.info/wp-content/upLoads/data/RECEiX_HANDBOOK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45 CuadroTexto"/>
          <p:cNvSpPr txBox="1"/>
          <p:nvPr/>
        </p:nvSpPr>
        <p:spPr>
          <a:xfrm>
            <a:off x="460375" y="304801"/>
            <a:ext cx="11146578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 err="1" smtClean="0"/>
              <a:t>RECEiX</a:t>
            </a:r>
            <a:r>
              <a:rPr lang="en-US" sz="5400" b="1" dirty="0" smtClean="0"/>
              <a:t> webinar. 2018-10-30 15:00 CET</a:t>
            </a:r>
          </a:p>
          <a:p>
            <a:pPr algn="ctr"/>
            <a:r>
              <a:rPr lang="en-US" sz="4800" b="1" i="1" dirty="0"/>
              <a:t>Really Easy Converter from Excel to </a:t>
            </a:r>
            <a:r>
              <a:rPr lang="en-US" sz="4800" b="1" i="1" dirty="0" err="1"/>
              <a:t>iXBRL</a:t>
            </a:r>
            <a:endParaRPr lang="en-US" sz="4800" b="1" i="1" dirty="0"/>
          </a:p>
          <a:p>
            <a:endParaRPr lang="en-US" sz="5400" b="1" dirty="0"/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0"/>
            <a:ext cx="8550275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Kindly hosted by the </a:t>
            </a: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1155CC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Blockchain Lab Webinars and events</a:t>
            </a: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, University of Comillas. Spain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es-ES" sz="114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9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9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62" name="AutoShape 2" descr="image.png"/>
          <p:cNvSpPr>
            <a:spLocks noChangeAspect="1" noChangeArrowheads="1"/>
          </p:cNvSpPr>
          <p:nvPr/>
        </p:nvSpPr>
        <p:spPr bwMode="auto">
          <a:xfrm>
            <a:off x="123825" y="-152400"/>
            <a:ext cx="2743200" cy="1819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0964" name="AutoShape 4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7152" y="2800350"/>
            <a:ext cx="60960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2429904" y="6260971"/>
            <a:ext cx="7372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Kindly hosted by the </a:t>
            </a:r>
            <a:r>
              <a:rPr lang="en-US" sz="2400" i="1" dirty="0" err="1" smtClean="0">
                <a:hlinkClick r:id="rId2"/>
              </a:rPr>
              <a:t>Blockchain</a:t>
            </a:r>
            <a:r>
              <a:rPr lang="en-US" sz="2400" i="1" dirty="0" smtClean="0">
                <a:hlinkClick r:id="rId2"/>
              </a:rPr>
              <a:t> Lab - Webinars and </a:t>
            </a:r>
            <a:r>
              <a:rPr lang="en-US" sz="2400" i="1" dirty="0">
                <a:hlinkClick r:id="rId2"/>
              </a:rPr>
              <a:t>E</a:t>
            </a:r>
            <a:r>
              <a:rPr lang="en-US" sz="2400" i="1" dirty="0" smtClean="0">
                <a:hlinkClick r:id="rId2"/>
              </a:rPr>
              <a:t>vents</a:t>
            </a:r>
            <a:endParaRPr lang="es-ES" sz="2400" i="1" dirty="0"/>
          </a:p>
        </p:txBody>
      </p:sp>
      <p:sp>
        <p:nvSpPr>
          <p:cNvPr id="8" name="7 Rectángulo"/>
          <p:cNvSpPr/>
          <p:nvPr/>
        </p:nvSpPr>
        <p:spPr>
          <a:xfrm>
            <a:off x="552674" y="2163039"/>
            <a:ext cx="93472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u="sng" dirty="0" smtClean="0">
                <a:hlinkClick r:id="rId4"/>
              </a:rPr>
              <a:t>Javier Mora</a:t>
            </a:r>
            <a:r>
              <a:rPr lang="es-ES" sz="2400" dirty="0" smtClean="0"/>
              <a:t>, XBRL senior </a:t>
            </a:r>
            <a:r>
              <a:rPr lang="es-ES" sz="2400" dirty="0" err="1" smtClean="0"/>
              <a:t>expert</a:t>
            </a:r>
            <a:r>
              <a:rPr lang="es-ES" sz="2400" dirty="0" smtClean="0"/>
              <a:t>. </a:t>
            </a:r>
            <a:r>
              <a:rPr lang="es-ES" sz="2400" u="sng" dirty="0" smtClean="0">
                <a:hlinkClick r:id="rId5"/>
              </a:rPr>
              <a:t>Javier.Mora@xbrl.org.es</a:t>
            </a:r>
            <a:endParaRPr lang="es-ES" sz="2400" dirty="0" smtClean="0"/>
          </a:p>
          <a:p>
            <a:r>
              <a:rPr lang="es-ES" sz="2400" u="sng" dirty="0" smtClean="0">
                <a:hlinkClick r:id="rId6"/>
              </a:rPr>
              <a:t>Ignacio </a:t>
            </a:r>
            <a:r>
              <a:rPr lang="es-ES" sz="2400" u="sng" dirty="0" err="1" smtClean="0">
                <a:hlinkClick r:id="rId6"/>
              </a:rPr>
              <a:t>Boixo</a:t>
            </a:r>
            <a:r>
              <a:rPr lang="es-ES" sz="2400" dirty="0" smtClean="0"/>
              <a:t>, </a:t>
            </a:r>
            <a:r>
              <a:rPr lang="es-ES" sz="2400" dirty="0" err="1" smtClean="0"/>
              <a:t>Openfiling</a:t>
            </a:r>
            <a:r>
              <a:rPr lang="es-ES" sz="2400" dirty="0" smtClean="0"/>
              <a:t> </a:t>
            </a:r>
            <a:r>
              <a:rPr lang="es-ES" sz="2400" dirty="0" err="1" smtClean="0"/>
              <a:t>Association</a:t>
            </a:r>
            <a:r>
              <a:rPr lang="es-ES" sz="2400" dirty="0" smtClean="0"/>
              <a:t>, </a:t>
            </a:r>
            <a:r>
              <a:rPr lang="es-ES" sz="2400" dirty="0" err="1" smtClean="0"/>
              <a:t>Founder</a:t>
            </a:r>
            <a:r>
              <a:rPr lang="es-ES" sz="2400" dirty="0" smtClean="0"/>
              <a:t>. </a:t>
            </a:r>
            <a:r>
              <a:rPr lang="es-ES" sz="2400" u="sng" dirty="0" smtClean="0">
                <a:hlinkClick r:id="rId7"/>
              </a:rPr>
              <a:t>ignacio@boixo.com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96722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485248"/>
              </p:ext>
            </p:extLst>
          </p:nvPr>
        </p:nvGraphicFramePr>
        <p:xfrm>
          <a:off x="435699" y="561431"/>
          <a:ext cx="46951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7095"/>
                <a:gridCol w="2106553"/>
                <a:gridCol w="1411452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s-ES" sz="3600" b="1" i="1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Excel</a:t>
                      </a:r>
                      <a:endParaRPr lang="en-GB" sz="3600" b="1" i="1" noProof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1" i="1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</a:t>
                      </a:r>
                      <a:endParaRPr lang="en-GB" sz="3600" b="1" i="1" noProof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1" i="1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G</a:t>
                      </a:r>
                      <a:endParaRPr lang="en-GB" sz="3600" b="1" i="1" noProof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s-ES" sz="3600" b="1" i="1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7</a:t>
                      </a:r>
                      <a:endParaRPr lang="en-GB" sz="3600" b="1" i="1" noProof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b="1" noProof="0" dirty="0" smtClean="0">
                          <a:solidFill>
                            <a:schemeClr val="tx1"/>
                          </a:solidFill>
                        </a:rPr>
                        <a:t>Property</a:t>
                      </a:r>
                      <a:endParaRPr lang="en-GB" sz="36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b="1" noProof="0" dirty="0" smtClean="0">
                          <a:solidFill>
                            <a:schemeClr val="tx1"/>
                          </a:solidFill>
                        </a:rPr>
                        <a:t>22.50</a:t>
                      </a:r>
                      <a:endParaRPr lang="en-GB" sz="36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3600" b="1" i="1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8</a:t>
                      </a:r>
                      <a:endParaRPr lang="en-GB" sz="3600" b="1" i="1" noProof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b="1" noProof="0" dirty="0" smtClean="0">
                          <a:solidFill>
                            <a:schemeClr val="tx1"/>
                          </a:solidFill>
                        </a:rPr>
                        <a:t>Plant</a:t>
                      </a:r>
                      <a:endParaRPr lang="en-GB" sz="36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b="1" noProof="0" dirty="0" smtClean="0">
                          <a:solidFill>
                            <a:schemeClr val="tx1"/>
                          </a:solidFill>
                        </a:rPr>
                        <a:t>33.75</a:t>
                      </a:r>
                      <a:endParaRPr lang="en-GB" sz="36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7145981" y="377063"/>
            <a:ext cx="414432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HTML (human oriented)</a:t>
            </a:r>
          </a:p>
          <a:p>
            <a:r>
              <a:rPr lang="en-US" sz="2400" dirty="0" smtClean="0"/>
              <a:t>&lt;table&gt;   </a:t>
            </a:r>
          </a:p>
          <a:p>
            <a:r>
              <a:rPr lang="en-US" sz="2400" dirty="0" smtClean="0"/>
              <a:t>   &lt;</a:t>
            </a:r>
            <a:r>
              <a:rPr lang="en-US" sz="2400" dirty="0" err="1" smtClean="0"/>
              <a:t>tr</a:t>
            </a:r>
            <a:r>
              <a:rPr lang="en-US" sz="2400" dirty="0" smtClean="0"/>
              <a:t>&gt;</a:t>
            </a:r>
          </a:p>
          <a:p>
            <a:r>
              <a:rPr lang="en-US" sz="2400" dirty="0" smtClean="0"/>
              <a:t>      &lt;td&gt;</a:t>
            </a:r>
            <a:r>
              <a:rPr lang="en-US" sz="2800" b="1" dirty="0" smtClean="0"/>
              <a:t>Property</a:t>
            </a:r>
            <a:r>
              <a:rPr lang="en-US" sz="2400" dirty="0" smtClean="0"/>
              <a:t>&lt;td&gt;</a:t>
            </a:r>
          </a:p>
          <a:p>
            <a:r>
              <a:rPr lang="en-US" sz="2400" dirty="0" smtClean="0"/>
              <a:t>      &lt;td&gt;</a:t>
            </a:r>
            <a:r>
              <a:rPr lang="en-US" sz="2800" b="1" dirty="0" smtClean="0"/>
              <a:t>22.50</a:t>
            </a:r>
            <a:r>
              <a:rPr lang="en-US" sz="2400" dirty="0" smtClean="0"/>
              <a:t>&lt;/td&gt; </a:t>
            </a:r>
          </a:p>
          <a:p>
            <a:r>
              <a:rPr lang="en-US" sz="2400" dirty="0" smtClean="0"/>
              <a:t>   </a:t>
            </a:r>
            <a:r>
              <a:rPr lang="en-US" sz="2400" dirty="0" smtClean="0"/>
              <a:t>&lt;/</a:t>
            </a:r>
            <a:r>
              <a:rPr lang="en-US" sz="2400" dirty="0" err="1" smtClean="0"/>
              <a:t>tr</a:t>
            </a:r>
            <a:r>
              <a:rPr lang="en-US" sz="2400" dirty="0" smtClean="0"/>
              <a:t>&gt;</a:t>
            </a:r>
          </a:p>
          <a:p>
            <a:r>
              <a:rPr lang="en-US" sz="2400" dirty="0" smtClean="0"/>
              <a:t>   </a:t>
            </a:r>
            <a:r>
              <a:rPr lang="en-US" sz="2400" dirty="0" smtClean="0"/>
              <a:t>&lt;</a:t>
            </a:r>
            <a:r>
              <a:rPr lang="en-US" sz="2400" dirty="0" err="1" smtClean="0"/>
              <a:t>tr</a:t>
            </a:r>
            <a:r>
              <a:rPr lang="en-US" sz="2400" dirty="0" smtClean="0"/>
              <a:t>&gt;</a:t>
            </a:r>
          </a:p>
          <a:p>
            <a:r>
              <a:rPr lang="en-US" sz="2400" dirty="0" smtClean="0"/>
              <a:t>      &lt;td&gt;</a:t>
            </a:r>
            <a:r>
              <a:rPr lang="en-US" sz="2800" b="1" dirty="0" smtClean="0"/>
              <a:t>Plant</a:t>
            </a:r>
            <a:r>
              <a:rPr lang="en-US" sz="2400" dirty="0" smtClean="0"/>
              <a:t>&lt;td&gt;</a:t>
            </a:r>
          </a:p>
          <a:p>
            <a:r>
              <a:rPr lang="en-US" sz="2400" dirty="0" smtClean="0"/>
              <a:t>      &lt;td&gt;</a:t>
            </a:r>
            <a:r>
              <a:rPr lang="en-US" sz="2800" b="1" dirty="0" smtClean="0"/>
              <a:t>33.75</a:t>
            </a:r>
            <a:r>
              <a:rPr lang="en-US" sz="2400" dirty="0" smtClean="0"/>
              <a:t>&lt;/td&gt;</a:t>
            </a:r>
          </a:p>
          <a:p>
            <a:r>
              <a:rPr lang="en-US" sz="2400" dirty="0" smtClean="0"/>
              <a:t>   &lt;/</a:t>
            </a:r>
            <a:r>
              <a:rPr lang="en-US" sz="2400" dirty="0" err="1" smtClean="0"/>
              <a:t>tr</a:t>
            </a:r>
            <a:r>
              <a:rPr lang="en-US" sz="2400" dirty="0" smtClean="0"/>
              <a:t>&gt;</a:t>
            </a:r>
          </a:p>
          <a:p>
            <a:r>
              <a:rPr lang="en-US" sz="2400" dirty="0" smtClean="0"/>
              <a:t>&lt;/table&gt;</a:t>
            </a:r>
            <a:endParaRPr lang="en-US" sz="2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0" y="5280454"/>
            <a:ext cx="1051499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XBRL (ETL oriented)</a:t>
            </a:r>
          </a:p>
          <a:p>
            <a:r>
              <a:rPr lang="en-US" sz="2400" dirty="0" smtClean="0"/>
              <a:t>&lt;</a:t>
            </a:r>
            <a:r>
              <a:rPr lang="en-US" sz="2800" b="1" dirty="0" err="1" smtClean="0"/>
              <a:t>ifrs:Property</a:t>
            </a:r>
            <a:r>
              <a:rPr lang="en-US" sz="2400" dirty="0" smtClean="0"/>
              <a:t> </a:t>
            </a:r>
            <a:r>
              <a:rPr lang="en-US" dirty="0" err="1" smtClean="0"/>
              <a:t>contextRef</a:t>
            </a:r>
            <a:r>
              <a:rPr lang="en-US" dirty="0" smtClean="0"/>
              <a:t>="ctx1" </a:t>
            </a:r>
            <a:r>
              <a:rPr lang="en-US" dirty="0" err="1" smtClean="0"/>
              <a:t>unitRef</a:t>
            </a:r>
            <a:r>
              <a:rPr lang="en-US" dirty="0" smtClean="0"/>
              <a:t>="</a:t>
            </a:r>
            <a:r>
              <a:rPr lang="en-US" sz="2400" b="1" dirty="0" smtClean="0"/>
              <a:t>EUR</a:t>
            </a:r>
            <a:r>
              <a:rPr lang="en-US" dirty="0" smtClean="0"/>
              <a:t>" </a:t>
            </a:r>
            <a:r>
              <a:rPr lang="en-US" sz="2400" dirty="0" smtClean="0"/>
              <a:t>decimals = “</a:t>
            </a:r>
            <a:r>
              <a:rPr lang="en-US" sz="2400" b="1" dirty="0" smtClean="0"/>
              <a:t>-6</a:t>
            </a:r>
            <a:r>
              <a:rPr lang="en-US" dirty="0" smtClean="0"/>
              <a:t>"&gt;</a:t>
            </a:r>
            <a:r>
              <a:rPr lang="en-US" sz="2800" b="1" dirty="0" smtClean="0"/>
              <a:t>22500000</a:t>
            </a:r>
            <a:r>
              <a:rPr lang="en-US" dirty="0" smtClean="0"/>
              <a:t>&lt;/</a:t>
            </a:r>
            <a:r>
              <a:rPr lang="en-US" dirty="0" err="1" smtClean="0"/>
              <a:t>ifrs:Property</a:t>
            </a:r>
            <a:r>
              <a:rPr lang="en-US" dirty="0" smtClean="0"/>
              <a:t>&gt;</a:t>
            </a:r>
          </a:p>
          <a:p>
            <a:r>
              <a:rPr lang="en-US" sz="2400" dirty="0" smtClean="0"/>
              <a:t>&lt;</a:t>
            </a:r>
            <a:r>
              <a:rPr lang="en-US" sz="2800" b="1" dirty="0" err="1" smtClean="0"/>
              <a:t>issuer:Plant</a:t>
            </a:r>
            <a:r>
              <a:rPr lang="en-US" sz="2400" dirty="0" smtClean="0"/>
              <a:t> </a:t>
            </a:r>
            <a:r>
              <a:rPr lang="en-US" sz="1600" dirty="0" err="1" smtClean="0"/>
              <a:t>contextRef</a:t>
            </a:r>
            <a:r>
              <a:rPr lang="en-US" sz="1600" dirty="0" smtClean="0"/>
              <a:t>="ctx1" </a:t>
            </a:r>
            <a:r>
              <a:rPr lang="en-US" sz="1600" dirty="0" err="1" smtClean="0"/>
              <a:t>unitRef</a:t>
            </a:r>
            <a:r>
              <a:rPr lang="en-US" sz="1600" dirty="0" smtClean="0"/>
              <a:t>="</a:t>
            </a:r>
            <a:r>
              <a:rPr lang="en-US" sz="2400" b="1" dirty="0" smtClean="0"/>
              <a:t>EUR</a:t>
            </a:r>
            <a:r>
              <a:rPr lang="en-US" sz="1600" dirty="0" smtClean="0"/>
              <a:t>" </a:t>
            </a:r>
            <a:r>
              <a:rPr lang="en-US" sz="2400" dirty="0" smtClean="0"/>
              <a:t>decimals = “</a:t>
            </a:r>
            <a:r>
              <a:rPr lang="en-US" sz="2400" b="1" dirty="0" smtClean="0"/>
              <a:t>-6</a:t>
            </a:r>
            <a:r>
              <a:rPr lang="en-US" sz="2400" dirty="0" smtClean="0"/>
              <a:t>"&gt;</a:t>
            </a:r>
            <a:r>
              <a:rPr lang="en-US" sz="2800" b="1" dirty="0" smtClean="0"/>
              <a:t>33750000</a:t>
            </a:r>
            <a:r>
              <a:rPr lang="en-US" dirty="0" smtClean="0"/>
              <a:t>&lt;/</a:t>
            </a:r>
            <a:r>
              <a:rPr lang="en-US" dirty="0" err="1" smtClean="0"/>
              <a:t>issuer:Plant</a:t>
            </a:r>
            <a:r>
              <a:rPr lang="en-US" dirty="0" smtClean="0"/>
              <a:t> &gt;</a:t>
            </a:r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3416300" y="3022600"/>
            <a:ext cx="33274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3683000" y="2565400"/>
            <a:ext cx="2929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Automatic </a:t>
            </a:r>
            <a:r>
              <a:rPr lang="en-US" sz="2400" dirty="0" smtClean="0">
                <a:solidFill>
                  <a:srgbClr val="0070C0"/>
                </a:solidFill>
              </a:rPr>
              <a:t>translation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927100" y="3340100"/>
            <a:ext cx="1714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</a:rPr>
              <a:t>TAGGING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Accountant </a:t>
            </a:r>
            <a:r>
              <a:rPr lang="en-US" sz="2400" dirty="0" smtClean="0">
                <a:solidFill>
                  <a:srgbClr val="0070C0"/>
                </a:solidFill>
              </a:rPr>
              <a:t>assisted translation</a:t>
            </a:r>
          </a:p>
        </p:txBody>
      </p:sp>
      <p:cxnSp>
        <p:nvCxnSpPr>
          <p:cNvPr id="13" name="12 Conector recto de flecha"/>
          <p:cNvCxnSpPr/>
          <p:nvPr/>
        </p:nvCxnSpPr>
        <p:spPr>
          <a:xfrm flipH="1">
            <a:off x="685800" y="3225800"/>
            <a:ext cx="25400" cy="1917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Elipse"/>
          <p:cNvSpPr/>
          <p:nvPr/>
        </p:nvSpPr>
        <p:spPr>
          <a:xfrm>
            <a:off x="0" y="5689600"/>
            <a:ext cx="3111500" cy="5334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627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0" y="289293"/>
            <a:ext cx="12192569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&lt;table&gt;  </a:t>
            </a: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GB" sz="2400" b="1" dirty="0" err="1" smtClean="0">
                <a:solidFill>
                  <a:schemeClr val="accent6">
                    <a:lumMod val="75000"/>
                  </a:schemeClr>
                </a:solidFill>
              </a:rPr>
              <a:t>iXBRL</a:t>
            </a: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 view </a:t>
            </a: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as HTML for </a:t>
            </a: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humans)</a:t>
            </a:r>
          </a:p>
          <a:p>
            <a:r>
              <a:rPr lang="en-GB" sz="2400" dirty="0" smtClean="0"/>
              <a:t>    &lt;</a:t>
            </a:r>
            <a:r>
              <a:rPr lang="en-GB" sz="2400" dirty="0" err="1" smtClean="0"/>
              <a:t>tr</a:t>
            </a:r>
            <a:r>
              <a:rPr lang="en-GB" sz="2400" dirty="0" smtClean="0"/>
              <a:t>&gt;&lt;td&gt;</a:t>
            </a:r>
            <a:r>
              <a:rPr lang="en-GB" sz="2400" b="1" dirty="0" smtClean="0"/>
              <a:t>Property</a:t>
            </a:r>
            <a:r>
              <a:rPr lang="en-GB" sz="2400" dirty="0" smtClean="0"/>
              <a:t>&lt;/td&gt;</a:t>
            </a:r>
            <a:r>
              <a:rPr lang="es-ES" sz="2400" dirty="0" smtClean="0"/>
              <a:t>&lt;</a:t>
            </a:r>
            <a:r>
              <a:rPr lang="es-ES" sz="2400" dirty="0" err="1" smtClean="0"/>
              <a:t>td</a:t>
            </a:r>
            <a:r>
              <a:rPr lang="es-ES" sz="2400" dirty="0" smtClean="0"/>
              <a:t>&gt;</a:t>
            </a:r>
            <a:endParaRPr lang="en-GB" sz="2400" dirty="0" smtClean="0"/>
          </a:p>
          <a:p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&lt;</a:t>
            </a:r>
            <a:r>
              <a:rPr lang="en-GB" sz="1600" dirty="0" err="1" smtClean="0">
                <a:solidFill>
                  <a:schemeClr val="bg1">
                    <a:lumMod val="65000"/>
                  </a:schemeClr>
                </a:solidFill>
              </a:rPr>
              <a:t>ix:nonFraction</a:t>
            </a:r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 name=“</a:t>
            </a:r>
            <a:r>
              <a:rPr lang="en-GB" sz="2400" b="1" dirty="0" err="1" smtClean="0">
                <a:solidFill>
                  <a:schemeClr val="bg1">
                    <a:lumMod val="65000"/>
                  </a:schemeClr>
                </a:solidFill>
              </a:rPr>
              <a:t>ifrs:OtherProperty</a:t>
            </a:r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" </a:t>
            </a:r>
            <a:r>
              <a:rPr lang="en-GB" sz="1600" dirty="0" err="1" smtClean="0">
                <a:solidFill>
                  <a:schemeClr val="bg1">
                    <a:lumMod val="65000"/>
                  </a:schemeClr>
                </a:solidFill>
              </a:rPr>
              <a:t>contextRef</a:t>
            </a:r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="ctx1" </a:t>
            </a:r>
            <a:r>
              <a:rPr lang="en-GB" sz="1600" dirty="0" err="1" smtClean="0">
                <a:solidFill>
                  <a:schemeClr val="bg1">
                    <a:lumMod val="65000"/>
                  </a:schemeClr>
                </a:solidFill>
              </a:rPr>
              <a:t>unitRef</a:t>
            </a:r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="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EUR" decimals = “-4" scale=“6"&gt;</a:t>
            </a:r>
            <a:r>
              <a:rPr lang="en-GB" sz="2400" b="1" dirty="0" smtClean="0"/>
              <a:t>22.50</a:t>
            </a:r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&lt;/</a:t>
            </a:r>
            <a:r>
              <a:rPr lang="en-GB" sz="1600" dirty="0" err="1" smtClean="0">
                <a:solidFill>
                  <a:schemeClr val="bg1">
                    <a:lumMod val="65000"/>
                  </a:schemeClr>
                </a:solidFill>
              </a:rPr>
              <a:t>ix:nonFraction</a:t>
            </a:r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&gt;</a:t>
            </a:r>
          </a:p>
          <a:p>
            <a:r>
              <a:rPr lang="en-GB" dirty="0"/>
              <a:t> </a:t>
            </a:r>
            <a:r>
              <a:rPr lang="en-GB" dirty="0" smtClean="0"/>
              <a:t>    </a:t>
            </a:r>
            <a:r>
              <a:rPr lang="en-GB" sz="2400" dirty="0" smtClean="0"/>
              <a:t>&lt;/td</a:t>
            </a:r>
            <a:r>
              <a:rPr lang="en-GB" sz="2400" dirty="0" smtClean="0"/>
              <a:t>&gt;&lt;/</a:t>
            </a:r>
            <a:r>
              <a:rPr lang="en-GB" sz="2400" dirty="0" err="1" smtClean="0"/>
              <a:t>tr</a:t>
            </a:r>
            <a:r>
              <a:rPr lang="en-GB" sz="2400" dirty="0" smtClean="0"/>
              <a:t>&gt;&lt;</a:t>
            </a:r>
            <a:r>
              <a:rPr lang="en-GB" sz="2400" dirty="0" err="1" smtClean="0"/>
              <a:t>tr</a:t>
            </a:r>
            <a:r>
              <a:rPr lang="en-GB" sz="2400" dirty="0" smtClean="0"/>
              <a:t>&gt;&lt;</a:t>
            </a:r>
            <a:r>
              <a:rPr lang="en-GB" sz="2400" dirty="0" smtClean="0"/>
              <a:t>td&gt;</a:t>
            </a:r>
            <a:r>
              <a:rPr lang="en-GB" sz="2400" b="1" dirty="0" smtClean="0"/>
              <a:t>Plant</a:t>
            </a:r>
            <a:r>
              <a:rPr lang="en-GB" sz="2400" dirty="0"/>
              <a:t> &lt;/td&gt; &lt;</a:t>
            </a:r>
            <a:r>
              <a:rPr lang="en-GB" sz="2400" dirty="0" smtClean="0"/>
              <a:t>td&gt;</a:t>
            </a:r>
          </a:p>
          <a:p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&lt;</a:t>
            </a:r>
            <a:r>
              <a:rPr lang="en-GB" sz="1600" dirty="0" err="1" smtClean="0">
                <a:solidFill>
                  <a:schemeClr val="bg1">
                    <a:lumMod val="65000"/>
                  </a:schemeClr>
                </a:solidFill>
              </a:rPr>
              <a:t>ix:nonFraction</a:t>
            </a:r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 name=“</a:t>
            </a:r>
            <a:r>
              <a:rPr lang="en-GB" sz="2400" b="1" dirty="0" err="1" smtClean="0">
                <a:solidFill>
                  <a:schemeClr val="bg1">
                    <a:lumMod val="65000"/>
                  </a:schemeClr>
                </a:solidFill>
              </a:rPr>
              <a:t>ifrs:OtherPlant</a:t>
            </a:r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" </a:t>
            </a:r>
            <a:r>
              <a:rPr lang="en-GB" sz="1600" dirty="0" err="1" smtClean="0">
                <a:solidFill>
                  <a:schemeClr val="bg1">
                    <a:lumMod val="65000"/>
                  </a:schemeClr>
                </a:solidFill>
              </a:rPr>
              <a:t>contextRef</a:t>
            </a:r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="ctx1" </a:t>
            </a:r>
            <a:r>
              <a:rPr lang="en-GB" sz="1600" dirty="0" err="1" smtClean="0">
                <a:solidFill>
                  <a:schemeClr val="bg1">
                    <a:lumMod val="65000"/>
                  </a:schemeClr>
                </a:solidFill>
              </a:rPr>
              <a:t>unitRef</a:t>
            </a:r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="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EUR" decimals = “-4" scale=“6"&gt;</a:t>
            </a:r>
            <a:r>
              <a:rPr lang="en-GB" sz="2400" b="1" dirty="0" smtClean="0"/>
              <a:t>33.75</a:t>
            </a:r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&lt;/</a:t>
            </a:r>
            <a:r>
              <a:rPr lang="en-GB" sz="1600" dirty="0" err="1" smtClean="0">
                <a:solidFill>
                  <a:schemeClr val="bg1">
                    <a:lumMod val="65000"/>
                  </a:schemeClr>
                </a:solidFill>
              </a:rPr>
              <a:t>ix:nonFraction</a:t>
            </a:r>
            <a:r>
              <a:rPr lang="en-GB" sz="1600" dirty="0" smtClean="0">
                <a:solidFill>
                  <a:schemeClr val="bg1">
                    <a:lumMod val="65000"/>
                  </a:schemeClr>
                </a:solidFill>
              </a:rPr>
              <a:t>&gt;</a:t>
            </a:r>
          </a:p>
          <a:p>
            <a:r>
              <a:rPr lang="en-GB" sz="2400" dirty="0" smtClean="0"/>
              <a:t>     &lt;/td&gt;&lt;/</a:t>
            </a:r>
            <a:r>
              <a:rPr lang="en-GB" sz="2400" dirty="0" err="1" smtClean="0"/>
              <a:t>tr</a:t>
            </a:r>
            <a:r>
              <a:rPr lang="en-GB" sz="2400" dirty="0" smtClean="0"/>
              <a:t>&gt;</a:t>
            </a:r>
          </a:p>
          <a:p>
            <a:r>
              <a:rPr lang="en-GB" sz="2400" dirty="0" smtClean="0"/>
              <a:t>&lt;/table&gt;</a:t>
            </a:r>
          </a:p>
          <a:p>
            <a:endParaRPr lang="en-GB" dirty="0" smtClean="0"/>
          </a:p>
        </p:txBody>
      </p:sp>
      <p:sp>
        <p:nvSpPr>
          <p:cNvPr id="8" name="CuadroTexto 7"/>
          <p:cNvSpPr txBox="1"/>
          <p:nvPr/>
        </p:nvSpPr>
        <p:spPr>
          <a:xfrm>
            <a:off x="0" y="4142561"/>
            <a:ext cx="122035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65000"/>
                  </a:schemeClr>
                </a:solidFill>
              </a:rPr>
              <a:t>&lt;table&gt; </a:t>
            </a: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GB" sz="2400" b="1" dirty="0" err="1" smtClean="0">
                <a:solidFill>
                  <a:schemeClr val="accent6">
                    <a:lumMod val="75000"/>
                  </a:schemeClr>
                </a:solidFill>
              </a:rPr>
              <a:t>iXBRL</a:t>
            </a: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 view </a:t>
            </a: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as pure XBRL for </a:t>
            </a: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ETL)</a:t>
            </a:r>
          </a:p>
          <a:p>
            <a:r>
              <a:rPr lang="en-GB" sz="2400" dirty="0" smtClean="0">
                <a:solidFill>
                  <a:schemeClr val="bg1">
                    <a:lumMod val="65000"/>
                  </a:schemeClr>
                </a:solidFill>
              </a:rPr>
              <a:t>    &lt;</a:t>
            </a:r>
            <a:r>
              <a:rPr lang="en-GB" sz="2400" dirty="0" err="1" smtClean="0">
                <a:solidFill>
                  <a:schemeClr val="bg1">
                    <a:lumMod val="65000"/>
                  </a:schemeClr>
                </a:solidFill>
              </a:rPr>
              <a:t>tr</a:t>
            </a:r>
            <a:r>
              <a:rPr lang="en-GB" sz="2400" dirty="0" smtClean="0">
                <a:solidFill>
                  <a:schemeClr val="bg1">
                    <a:lumMod val="65000"/>
                  </a:schemeClr>
                </a:solidFill>
              </a:rPr>
              <a:t>&gt;&lt;td&gt;</a:t>
            </a:r>
            <a:r>
              <a:rPr lang="en-GB" sz="2400" b="1" dirty="0" smtClean="0">
                <a:solidFill>
                  <a:schemeClr val="bg1">
                    <a:lumMod val="65000"/>
                  </a:schemeClr>
                </a:solidFill>
              </a:rPr>
              <a:t>Property</a:t>
            </a:r>
            <a:r>
              <a:rPr lang="en-GB" sz="2400" dirty="0" smtClean="0">
                <a:solidFill>
                  <a:schemeClr val="bg1">
                    <a:lumMod val="65000"/>
                  </a:schemeClr>
                </a:solidFill>
              </a:rPr>
              <a:t>&lt;/td&gt;</a:t>
            </a:r>
            <a:r>
              <a:rPr lang="es-ES" sz="2400" dirty="0" smtClean="0">
                <a:solidFill>
                  <a:schemeClr val="bg1">
                    <a:lumMod val="65000"/>
                  </a:schemeClr>
                </a:solidFill>
              </a:rPr>
              <a:t>&lt;</a:t>
            </a:r>
            <a:r>
              <a:rPr lang="es-ES" sz="2400" dirty="0" err="1" smtClean="0">
                <a:solidFill>
                  <a:schemeClr val="bg1">
                    <a:lumMod val="65000"/>
                  </a:schemeClr>
                </a:solidFill>
              </a:rPr>
              <a:t>td</a:t>
            </a:r>
            <a:r>
              <a:rPr lang="es-ES" sz="2400" dirty="0" smtClean="0">
                <a:solidFill>
                  <a:schemeClr val="bg1">
                    <a:lumMod val="65000"/>
                  </a:schemeClr>
                </a:solidFill>
              </a:rPr>
              <a:t>&gt;</a:t>
            </a:r>
            <a:endParaRPr lang="en-GB" sz="240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GB" dirty="0" smtClean="0"/>
              <a:t>&lt;</a:t>
            </a:r>
            <a:r>
              <a:rPr lang="en-GB" dirty="0" err="1" smtClean="0"/>
              <a:t>ix:nonFraction</a:t>
            </a:r>
            <a:r>
              <a:rPr lang="en-GB" dirty="0" smtClean="0"/>
              <a:t> name=“</a:t>
            </a:r>
            <a:r>
              <a:rPr lang="en-GB" sz="2400" b="1" dirty="0" err="1" smtClean="0"/>
              <a:t>ifrs:Property</a:t>
            </a:r>
            <a:r>
              <a:rPr lang="en-GB" dirty="0" smtClean="0"/>
              <a:t>" </a:t>
            </a:r>
            <a:r>
              <a:rPr lang="en-GB" dirty="0" err="1" smtClean="0"/>
              <a:t>contextRef</a:t>
            </a:r>
            <a:r>
              <a:rPr lang="en-GB" dirty="0" smtClean="0"/>
              <a:t>="ctx1" </a:t>
            </a:r>
            <a:r>
              <a:rPr lang="en-GB" dirty="0" err="1" smtClean="0"/>
              <a:t>unitRef</a:t>
            </a:r>
            <a:r>
              <a:rPr lang="en-GB" dirty="0" smtClean="0"/>
              <a:t>="EUR" decimals = “-6" scale=“6"&gt;</a:t>
            </a:r>
            <a:r>
              <a:rPr lang="en-GB" sz="2400" b="1" dirty="0" smtClean="0"/>
              <a:t>22.50</a:t>
            </a:r>
            <a:r>
              <a:rPr lang="en-GB" dirty="0" smtClean="0"/>
              <a:t>&lt;/</a:t>
            </a:r>
            <a:r>
              <a:rPr lang="en-GB" dirty="0" err="1" smtClean="0"/>
              <a:t>ix:nonFraction</a:t>
            </a:r>
            <a:r>
              <a:rPr lang="en-GB" dirty="0" smtClean="0"/>
              <a:t>&gt;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    &lt;/td&gt;&lt;</a:t>
            </a:r>
            <a:r>
              <a:rPr lang="en-GB" dirty="0" err="1" smtClean="0">
                <a:solidFill>
                  <a:schemeClr val="bg1">
                    <a:lumMod val="65000"/>
                  </a:schemeClr>
                </a:solidFill>
              </a:rPr>
              <a:t>tr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&gt;&lt;/</a:t>
            </a:r>
            <a:r>
              <a:rPr lang="en-GB" dirty="0" err="1" smtClean="0">
                <a:solidFill>
                  <a:schemeClr val="bg1">
                    <a:lumMod val="65000"/>
                  </a:schemeClr>
                </a:solidFill>
              </a:rPr>
              <a:t>tr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&gt;&lt;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td&gt;</a:t>
            </a:r>
            <a:r>
              <a:rPr lang="en-GB" b="1" dirty="0">
                <a:solidFill>
                  <a:schemeClr val="bg1">
                    <a:lumMod val="65000"/>
                  </a:schemeClr>
                </a:solidFill>
              </a:rPr>
              <a:t>Plant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&lt;/td&gt;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&lt;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td&gt;</a:t>
            </a:r>
          </a:p>
          <a:p>
            <a:r>
              <a:rPr lang="en-GB" dirty="0" smtClean="0"/>
              <a:t>&lt;</a:t>
            </a:r>
            <a:r>
              <a:rPr lang="en-GB" dirty="0" err="1" smtClean="0"/>
              <a:t>ix:nonFraction</a:t>
            </a:r>
            <a:r>
              <a:rPr lang="en-GB" dirty="0" smtClean="0"/>
              <a:t> name=“</a:t>
            </a:r>
            <a:r>
              <a:rPr lang="en-GB" sz="2400" b="1" dirty="0" err="1" smtClean="0"/>
              <a:t>issuer:Plant</a:t>
            </a:r>
            <a:r>
              <a:rPr lang="en-GB" dirty="0" smtClean="0"/>
              <a:t>" </a:t>
            </a:r>
            <a:r>
              <a:rPr lang="en-GB" dirty="0" err="1" smtClean="0"/>
              <a:t>contextRef</a:t>
            </a:r>
            <a:r>
              <a:rPr lang="en-GB" dirty="0" smtClean="0"/>
              <a:t>="ctx1" </a:t>
            </a:r>
            <a:r>
              <a:rPr lang="en-GB" dirty="0" err="1" smtClean="0"/>
              <a:t>unitRef</a:t>
            </a:r>
            <a:r>
              <a:rPr lang="en-GB" dirty="0" smtClean="0"/>
              <a:t>="EUR" decimals = “-6" scale=“6"&gt;</a:t>
            </a:r>
            <a:r>
              <a:rPr lang="en-GB" sz="2400" b="1" dirty="0" smtClean="0"/>
              <a:t>33.75</a:t>
            </a:r>
            <a:r>
              <a:rPr lang="en-GB" dirty="0" smtClean="0"/>
              <a:t>&lt;/</a:t>
            </a:r>
            <a:r>
              <a:rPr lang="en-GB" dirty="0" err="1" smtClean="0"/>
              <a:t>ix:nonFraction</a:t>
            </a:r>
            <a:r>
              <a:rPr lang="en-GB" dirty="0" smtClean="0"/>
              <a:t>&gt;</a:t>
            </a:r>
          </a:p>
          <a:p>
            <a:r>
              <a:rPr lang="en-GB" sz="2400" dirty="0" smtClean="0">
                <a:solidFill>
                  <a:schemeClr val="bg1">
                    <a:lumMod val="65000"/>
                  </a:schemeClr>
                </a:solidFill>
              </a:rPr>
              <a:t>     &lt;/td&gt;&lt;/</a:t>
            </a:r>
            <a:r>
              <a:rPr lang="en-GB" sz="2400" dirty="0" err="1" smtClean="0">
                <a:solidFill>
                  <a:schemeClr val="bg1">
                    <a:lumMod val="65000"/>
                  </a:schemeClr>
                </a:solidFill>
              </a:rPr>
              <a:t>tr</a:t>
            </a:r>
            <a:r>
              <a:rPr lang="en-GB" sz="2400" dirty="0" smtClean="0">
                <a:solidFill>
                  <a:schemeClr val="bg1">
                    <a:lumMod val="65000"/>
                  </a:schemeClr>
                </a:solidFill>
              </a:rPr>
              <a:t>&gt;</a:t>
            </a:r>
          </a:p>
          <a:p>
            <a:r>
              <a:rPr lang="en-GB" sz="2400" dirty="0" smtClean="0">
                <a:solidFill>
                  <a:schemeClr val="bg1">
                    <a:lumMod val="65000"/>
                  </a:schemeClr>
                </a:solidFill>
              </a:rPr>
              <a:t>&lt;/table&gt;</a:t>
            </a:r>
          </a:p>
          <a:p>
            <a:endParaRPr lang="en-GB" dirty="0" smtClean="0"/>
          </a:p>
        </p:txBody>
      </p:sp>
      <p:graphicFrame>
        <p:nvGraphicFramePr>
          <p:cNvPr id="6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485248"/>
              </p:ext>
            </p:extLst>
          </p:nvPr>
        </p:nvGraphicFramePr>
        <p:xfrm>
          <a:off x="6811099" y="2504531"/>
          <a:ext cx="46951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7095"/>
                <a:gridCol w="2106553"/>
                <a:gridCol w="1411452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s-ES" sz="3600" b="1" i="1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Excel</a:t>
                      </a:r>
                      <a:endParaRPr lang="en-GB" sz="3600" b="1" i="1" noProof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1" i="1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</a:t>
                      </a:r>
                      <a:endParaRPr lang="en-GB" sz="3600" b="1" i="1" noProof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1" i="1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G</a:t>
                      </a:r>
                      <a:endParaRPr lang="en-GB" sz="3600" b="1" i="1" noProof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s-ES" sz="3600" b="1" i="1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7</a:t>
                      </a:r>
                      <a:endParaRPr lang="en-GB" sz="3600" b="1" i="1" noProof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b="1" noProof="0" dirty="0" smtClean="0">
                          <a:solidFill>
                            <a:schemeClr val="tx1"/>
                          </a:solidFill>
                        </a:rPr>
                        <a:t>Property</a:t>
                      </a:r>
                      <a:endParaRPr lang="en-GB" sz="36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b="1" noProof="0" dirty="0" smtClean="0">
                          <a:solidFill>
                            <a:schemeClr val="tx1"/>
                          </a:solidFill>
                        </a:rPr>
                        <a:t>22.50</a:t>
                      </a:r>
                      <a:endParaRPr lang="en-GB" sz="36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3600" b="1" i="1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8</a:t>
                      </a:r>
                      <a:endParaRPr lang="en-GB" sz="3600" b="1" i="1" noProof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b="1" noProof="0" dirty="0" smtClean="0">
                          <a:solidFill>
                            <a:schemeClr val="tx1"/>
                          </a:solidFill>
                        </a:rPr>
                        <a:t>Plant</a:t>
                      </a:r>
                      <a:endParaRPr lang="en-GB" sz="36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b="1" noProof="0" dirty="0" smtClean="0">
                          <a:solidFill>
                            <a:schemeClr val="tx1"/>
                          </a:solidFill>
                        </a:rPr>
                        <a:t>33.75</a:t>
                      </a:r>
                      <a:endParaRPr lang="en-GB" sz="36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9" name="8 Conector recto de flecha"/>
          <p:cNvCxnSpPr/>
          <p:nvPr/>
        </p:nvCxnSpPr>
        <p:spPr>
          <a:xfrm>
            <a:off x="5130800" y="2806700"/>
            <a:ext cx="0" cy="1168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1803400" y="2997200"/>
            <a:ext cx="32991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Single </a:t>
            </a:r>
            <a:r>
              <a:rPr lang="en-US" sz="2400" dirty="0" smtClean="0">
                <a:solidFill>
                  <a:srgbClr val="0070C0"/>
                </a:solidFill>
              </a:rPr>
              <a:t>tagged translation</a:t>
            </a:r>
          </a:p>
          <a:p>
            <a:r>
              <a:rPr lang="en-US" sz="2400" b="1" dirty="0" smtClean="0">
                <a:solidFill>
                  <a:srgbClr val="0070C0"/>
                </a:solidFill>
              </a:rPr>
              <a:t>Double</a:t>
            </a:r>
            <a:r>
              <a:rPr lang="en-US" sz="2400" dirty="0" smtClean="0">
                <a:solidFill>
                  <a:srgbClr val="0070C0"/>
                </a:solidFill>
              </a:rPr>
              <a:t> use</a:t>
            </a:r>
            <a:endParaRPr lang="en-US" sz="2400" dirty="0">
              <a:solidFill>
                <a:srgbClr val="0070C0"/>
              </a:solidFill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 flipH="1" flipV="1">
            <a:off x="1638300" y="2806700"/>
            <a:ext cx="12700" cy="12065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Elipse"/>
          <p:cNvSpPr/>
          <p:nvPr/>
        </p:nvSpPr>
        <p:spPr>
          <a:xfrm>
            <a:off x="1587500" y="4838700"/>
            <a:ext cx="3111500" cy="5334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290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3522" y="2640013"/>
            <a:ext cx="9239092" cy="401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6213" y="198438"/>
            <a:ext cx="1054417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5753100" y="2298700"/>
            <a:ext cx="2547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mtClean="0">
                <a:solidFill>
                  <a:srgbClr val="C00000"/>
                </a:solidFill>
              </a:rPr>
              <a:t>=Assets!H10</a:t>
            </a:r>
            <a:endParaRPr lang="en-US" sz="3600" b="1">
              <a:solidFill>
                <a:srgbClr val="C00000"/>
              </a:solidFill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 flipV="1">
            <a:off x="8331200" y="723900"/>
            <a:ext cx="876300" cy="1879600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8343900" y="2628900"/>
            <a:ext cx="228600" cy="762000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152400" y="2535972"/>
            <a:ext cx="21971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rgbClr val="0070C0"/>
                </a:solidFill>
              </a:rPr>
              <a:t>Data</a:t>
            </a:r>
            <a:r>
              <a:rPr lang="en-US" sz="2800" b="1" u="sng" dirty="0" smtClean="0">
                <a:solidFill>
                  <a:srgbClr val="0070C0"/>
                </a:solidFill>
              </a:rPr>
              <a:t> sheet</a:t>
            </a:r>
          </a:p>
          <a:p>
            <a:r>
              <a:rPr lang="en-US" sz="2800" b="1" dirty="0" err="1" smtClean="0">
                <a:solidFill>
                  <a:srgbClr val="0070C0"/>
                </a:solidFill>
              </a:rPr>
              <a:t>Qname</a:t>
            </a:r>
            <a:r>
              <a:rPr lang="en-US" sz="2800" b="1" dirty="0" smtClean="0">
                <a:solidFill>
                  <a:srgbClr val="0070C0"/>
                </a:solidFill>
              </a:rPr>
              <a:t>, fact and context of each cell.</a:t>
            </a:r>
          </a:p>
          <a:p>
            <a:r>
              <a:rPr lang="en-US" sz="2800" b="1" dirty="0" err="1" smtClean="0">
                <a:solidFill>
                  <a:srgbClr val="0070C0"/>
                </a:solidFill>
              </a:rPr>
              <a:t>iXBRL</a:t>
            </a:r>
            <a:r>
              <a:rPr lang="en-US" sz="2800" b="1" dirty="0" smtClean="0">
                <a:solidFill>
                  <a:srgbClr val="0070C0"/>
                </a:solidFill>
              </a:rPr>
              <a:t> file is a direct syntactical translation.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17" name="16 Elipse"/>
          <p:cNvSpPr/>
          <p:nvPr/>
        </p:nvSpPr>
        <p:spPr>
          <a:xfrm>
            <a:off x="2514600" y="3149600"/>
            <a:ext cx="1447800" cy="3683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520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8838" y="2689225"/>
            <a:ext cx="111347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6213" y="198438"/>
            <a:ext cx="1054417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Forma libre"/>
          <p:cNvSpPr/>
          <p:nvPr/>
        </p:nvSpPr>
        <p:spPr>
          <a:xfrm>
            <a:off x="222250" y="647700"/>
            <a:ext cx="1111250" cy="3657600"/>
          </a:xfrm>
          <a:custGeom>
            <a:avLst/>
            <a:gdLst>
              <a:gd name="connsiteX0" fmla="*/ 615950 w 1111250"/>
              <a:gd name="connsiteY0" fmla="*/ 3657600 h 3657600"/>
              <a:gd name="connsiteX1" fmla="*/ 82550 w 1111250"/>
              <a:gd name="connsiteY1" fmla="*/ 1765300 h 3657600"/>
              <a:gd name="connsiteX2" fmla="*/ 1111250 w 1111250"/>
              <a:gd name="connsiteY2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1250" h="3657600">
                <a:moveTo>
                  <a:pt x="615950" y="3657600"/>
                </a:moveTo>
                <a:cubicBezTo>
                  <a:pt x="307975" y="3016250"/>
                  <a:pt x="0" y="2374900"/>
                  <a:pt x="82550" y="1765300"/>
                </a:cubicBezTo>
                <a:cubicBezTo>
                  <a:pt x="165100" y="1155700"/>
                  <a:pt x="927100" y="275167"/>
                  <a:pt x="1111250" y="0"/>
                </a:cubicBezTo>
              </a:path>
            </a:pathLst>
          </a:custGeom>
          <a:ln w="63500" cap="rnd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800100" y="4673600"/>
            <a:ext cx="113919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rgbClr val="0070C0"/>
                </a:solidFill>
              </a:rPr>
              <a:t>Dictionary</a:t>
            </a:r>
            <a:r>
              <a:rPr lang="en-US" sz="2800" b="1" u="sng" dirty="0" smtClean="0">
                <a:solidFill>
                  <a:srgbClr val="0070C0"/>
                </a:solidFill>
              </a:rPr>
              <a:t> sheet</a:t>
            </a:r>
          </a:p>
          <a:p>
            <a:r>
              <a:rPr lang="en-US" sz="2800" b="1" dirty="0" smtClean="0">
                <a:solidFill>
                  <a:srgbClr val="0070C0"/>
                </a:solidFill>
              </a:rPr>
              <a:t>Define the specific accounting plan for this report, aka </a:t>
            </a:r>
            <a:r>
              <a:rPr lang="en-US" sz="2800" b="1" i="1" dirty="0" smtClean="0">
                <a:solidFill>
                  <a:srgbClr val="0070C0"/>
                </a:solidFill>
              </a:rPr>
              <a:t>taxonomy extension</a:t>
            </a:r>
          </a:p>
          <a:p>
            <a:r>
              <a:rPr lang="en-US" sz="2800" b="1" dirty="0" smtClean="0">
                <a:solidFill>
                  <a:srgbClr val="0070C0"/>
                </a:solidFill>
              </a:rPr>
              <a:t>Dictionary and Data sheets are indexed by </a:t>
            </a:r>
            <a:r>
              <a:rPr lang="en-US" sz="2800" b="1" dirty="0" err="1" smtClean="0">
                <a:solidFill>
                  <a:srgbClr val="0070C0"/>
                </a:solidFill>
              </a:rPr>
              <a:t>Qnames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r>
              <a:rPr lang="en-US" sz="2800" b="1" dirty="0" smtClean="0">
                <a:solidFill>
                  <a:srgbClr val="0070C0"/>
                </a:solidFill>
              </a:rPr>
              <a:t>Dictionary generates Calculation, Label (multilingual), Anchoring….</a:t>
            </a:r>
          </a:p>
          <a:p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9" name="8 Abrir llave"/>
          <p:cNvSpPr/>
          <p:nvPr/>
        </p:nvSpPr>
        <p:spPr>
          <a:xfrm>
            <a:off x="8572500" y="3009900"/>
            <a:ext cx="254000" cy="812800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C00000"/>
              </a:solidFill>
            </a:endParaRPr>
          </a:p>
        </p:txBody>
      </p:sp>
      <p:cxnSp>
        <p:nvCxnSpPr>
          <p:cNvPr id="12" name="11 Conector recto de flecha"/>
          <p:cNvCxnSpPr>
            <a:stCxn id="9" idx="1"/>
          </p:cNvCxnSpPr>
          <p:nvPr/>
        </p:nvCxnSpPr>
        <p:spPr>
          <a:xfrm flipH="1">
            <a:off x="4406900" y="3416300"/>
            <a:ext cx="4165600" cy="6223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flipH="1">
            <a:off x="4432300" y="4038600"/>
            <a:ext cx="4368800" cy="3175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Elipse"/>
          <p:cNvSpPr/>
          <p:nvPr/>
        </p:nvSpPr>
        <p:spPr>
          <a:xfrm>
            <a:off x="2514600" y="2616200"/>
            <a:ext cx="1447800" cy="3683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785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uadroTexto 19"/>
          <p:cNvSpPr txBox="1"/>
          <p:nvPr/>
        </p:nvSpPr>
        <p:spPr>
          <a:xfrm>
            <a:off x="1" y="4943449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/>
              <a:t>Read more </a:t>
            </a:r>
            <a:r>
              <a:rPr lang="en-US" sz="4800" i="1" dirty="0" smtClean="0"/>
              <a:t>at  </a:t>
            </a:r>
            <a:r>
              <a:rPr lang="en-US" sz="4800" b="1" dirty="0" smtClean="0">
                <a:hlinkClick r:id="rId2"/>
              </a:rPr>
              <a:t>www.openfiling.info/ixbrl</a:t>
            </a:r>
            <a:endParaRPr lang="en-US" sz="4800" b="1" dirty="0" smtClean="0"/>
          </a:p>
          <a:p>
            <a:pPr algn="ctr"/>
            <a:r>
              <a:rPr lang="en-US" sz="2400" b="1" dirty="0" smtClean="0"/>
              <a:t>	</a:t>
            </a:r>
          </a:p>
          <a:p>
            <a:pPr algn="ctr"/>
            <a:r>
              <a:rPr lang="en-US" sz="3600" b="1" dirty="0" smtClean="0"/>
              <a:t>Download </a:t>
            </a:r>
            <a:r>
              <a:rPr lang="en-US" sz="3600" b="1" dirty="0" err="1" smtClean="0">
                <a:hlinkClick r:id="rId3"/>
              </a:rPr>
              <a:t>RECEiX</a:t>
            </a:r>
            <a:r>
              <a:rPr lang="en-US" sz="3600" b="1" dirty="0" smtClean="0"/>
              <a:t> Open Source program and </a:t>
            </a:r>
            <a:r>
              <a:rPr lang="en-US" sz="3600" b="1" dirty="0" smtClean="0">
                <a:hlinkClick r:id="rId4"/>
              </a:rPr>
              <a:t>HANDBOOK</a:t>
            </a:r>
            <a:endParaRPr lang="en-US" sz="3600" b="1" dirty="0" smtClean="0"/>
          </a:p>
        </p:txBody>
      </p:sp>
      <p:sp>
        <p:nvSpPr>
          <p:cNvPr id="27" name="CuadroTexto 26"/>
          <p:cNvSpPr txBox="1"/>
          <p:nvPr/>
        </p:nvSpPr>
        <p:spPr>
          <a:xfrm>
            <a:off x="0" y="3042314"/>
            <a:ext cx="1219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 smtClean="0"/>
              <a:t>LIVE DEMO/QUESTIONS</a:t>
            </a:r>
            <a:endParaRPr lang="en-US" sz="90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59" y="368517"/>
            <a:ext cx="4580001" cy="224999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7335" y="8517"/>
            <a:ext cx="2665928" cy="314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1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399</Words>
  <Application>Microsoft Office PowerPoint</Application>
  <PresentationFormat>Panorámica</PresentationFormat>
  <Paragraphs>76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Banco de España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BOIXO PEREZ-HOLANDA, IGNACIO</dc:creator>
  <cp:lastModifiedBy>BOIXO PEREZ-HOLANDA, IGNACIO</cp:lastModifiedBy>
  <cp:revision>17</cp:revision>
  <dcterms:created xsi:type="dcterms:W3CDTF">2018-10-08T15:46:52Z</dcterms:created>
  <dcterms:modified xsi:type="dcterms:W3CDTF">2018-10-31T07:08:49Z</dcterms:modified>
</cp:coreProperties>
</file>